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4"/>
  </p:notesMasterIdLst>
  <p:sldIdLst>
    <p:sldId id="256" r:id="rId2"/>
    <p:sldId id="257" r:id="rId3"/>
    <p:sldId id="258" r:id="rId4"/>
    <p:sldId id="262" r:id="rId5"/>
    <p:sldId id="264" r:id="rId6"/>
    <p:sldId id="266" r:id="rId7"/>
    <p:sldId id="271" r:id="rId8"/>
    <p:sldId id="260" r:id="rId9"/>
    <p:sldId id="267" r:id="rId10"/>
    <p:sldId id="273" r:id="rId11"/>
    <p:sldId id="270"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7CA"/>
    <a:srgbClr val="170CA8"/>
    <a:srgbClr val="2E2F7B"/>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4"/>
    <p:restoredTop sz="96197"/>
  </p:normalViewPr>
  <p:slideViewPr>
    <p:cSldViewPr snapToGrid="0">
      <p:cViewPr varScale="1">
        <p:scale>
          <a:sx n="156" d="100"/>
          <a:sy n="156" d="100"/>
        </p:scale>
        <p:origin x="1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F3EF5-5494-B24B-866E-F2F3FE6B8261}" type="datetimeFigureOut">
              <a:rPr lang="en-US" smtClean="0"/>
              <a:t>5/17/23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AD3BB-3A20-A04D-88BF-F291C53C56D9}" type="slidenum">
              <a:rPr lang="en-US" smtClean="0"/>
              <a:t>‹#›</a:t>
            </a:fld>
            <a:endParaRPr lang="en-US"/>
          </a:p>
        </p:txBody>
      </p:sp>
    </p:spTree>
    <p:extLst>
      <p:ext uri="{BB962C8B-B14F-4D97-AF65-F5344CB8AC3E}">
        <p14:creationId xmlns:p14="http://schemas.microsoft.com/office/powerpoint/2010/main" val="1902621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Good morning everyone and thanks for joining!. My project involved modelling the blue fleet, a community of marine organisms that lives on the ocean surface. </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1</a:t>
            </a:fld>
            <a:endParaRPr lang="en-US"/>
          </a:p>
        </p:txBody>
      </p:sp>
    </p:spTree>
    <p:extLst>
      <p:ext uri="{BB962C8B-B14F-4D97-AF65-F5344CB8AC3E}">
        <p14:creationId xmlns:p14="http://schemas.microsoft.com/office/powerpoint/2010/main" val="365430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On to the hunting behaviour. On the y-axis we have the number of interactions per individual overt the simulation. An interaction is defined as an event that impacts the movement of Glaucus.  Each datapoint represents one simulation. The colours represent different prey densities. We see on the left graph that interactions increase with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chemodetection</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range. This makes sense, as an animal that can sense further is likely to sense more prey. However, we see that there is no relationship between speed and interactions – even at high swimming speeds there is no sign that glaucus can increase the number of interactions with prey. So, sensed prey might drift away quicker then a glaucus can swim. </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10</a:t>
            </a:fld>
            <a:endParaRPr lang="en-US"/>
          </a:p>
        </p:txBody>
      </p:sp>
    </p:spTree>
    <p:extLst>
      <p:ext uri="{BB962C8B-B14F-4D97-AF65-F5344CB8AC3E}">
        <p14:creationId xmlns:p14="http://schemas.microsoft.com/office/powerpoint/2010/main" val="99649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to conclude, we’ve used an IBM to simulate two species of the blue fleet. We observe different beaching profiles for each species, and also within the bluebottle species. So, individuals are likely to drift off differently based on their morphology. However, it would be interesting to see what happens in a more realistic model featuring distinct currents and winds in different areas of the grid.</a:t>
            </a:r>
          </a:p>
          <a:p>
            <a:pPr algn="just"/>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do glaucus need to move to find prey? Well, whilst increased sensing ability allows glaucus to detect more prey, I don’t think it will ever be able to move towards that prey over longer distances. The effect of physical forces trumps the small movements glaucus can make, so the number of interactions between predators and prey is not influenced by speed. It seems likely that glaucus just encounter prey randomly. </a:t>
            </a:r>
          </a:p>
          <a:p>
            <a:pPr algn="just"/>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Thanks so much everyone. I hope that all made sense and I’d love to answer some questions or receive some feedback on any of this!</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11</a:t>
            </a:fld>
            <a:endParaRPr lang="en-US"/>
          </a:p>
        </p:txBody>
      </p:sp>
    </p:spTree>
    <p:extLst>
      <p:ext uri="{BB962C8B-B14F-4D97-AF65-F5344CB8AC3E}">
        <p14:creationId xmlns:p14="http://schemas.microsoft.com/office/powerpoint/2010/main" val="85505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first I’d like to tell you a little bit about the Blue fleet. As I said, it’s a community of marine organisms that live at the ocean’s surface – which makes them part of the </a:t>
            </a:r>
            <a:r>
              <a:rPr lang="en-AU" sz="1800" b="1" kern="100" dirty="0">
                <a:effectLst/>
                <a:latin typeface="Calibri" panose="020F0502020204030204" pitchFamily="34" charset="0"/>
                <a:ea typeface="Calibri" panose="020F0502020204030204" pitchFamily="34" charset="0"/>
                <a:cs typeface="Times New Roman" panose="02020603050405020304" pitchFamily="18" charset="0"/>
              </a:rPr>
              <a:t>neuston. </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 animals that make up the blue fleet include cnidarians, such as these two pictured here, and several species of molluscs, such as the blue dragon, featured here. Now, being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neustonic</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these animals are essentially moved around by winds and currents. However, some cnidaria have developed sail-like structures, which gives them some rudimentary form of control over their movement.</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2</a:t>
            </a:fld>
            <a:endParaRPr lang="en-US"/>
          </a:p>
        </p:txBody>
      </p:sp>
    </p:spTree>
    <p:extLst>
      <p:ext uri="{BB962C8B-B14F-4D97-AF65-F5344CB8AC3E}">
        <p14:creationId xmlns:p14="http://schemas.microsoft.com/office/powerpoint/2010/main" val="274870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Now, a couple of months ago, I was up at the central coast for a holiday and the wind was blowing very hard. The next morning, I went for a walk on the beach and found 100’s of blue dragons, as well many bluebottles. This was the first time I saw the blue dragon washed up, but I had seen heaps of bluebottles before. Two questions popped up into my mind – 1. Why do some species of the blue fleet wash up tin isolation, but not always? Could this be due to their different morphologies? And 2. How does this blue dragon, which actually is a predator of bluebottles, find prey if it can’t really swim that well – is it all based on random encounters?</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3</a:t>
            </a:fld>
            <a:endParaRPr lang="en-US"/>
          </a:p>
        </p:txBody>
      </p:sp>
    </p:spTree>
    <p:extLst>
      <p:ext uri="{BB962C8B-B14F-4D97-AF65-F5344CB8AC3E}">
        <p14:creationId xmlns:p14="http://schemas.microsoft.com/office/powerpoint/2010/main" val="222638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to try and answer these questions, I built an individual-based model simulating the movement of two species in the blue fleet, Glaucus atlanticus and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physalia</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physalis, in an environment emulating the east coast of Australia.. I want to point out that the bluebottle comes in two variations, left and right sailed. The wind will blow these in opposite directions of each other, about 50 degrees east and west of the prevailing wind.</a:t>
            </a:r>
          </a:p>
        </p:txBody>
      </p:sp>
      <p:sp>
        <p:nvSpPr>
          <p:cNvPr id="4" name="Slide Number Placeholder 3"/>
          <p:cNvSpPr>
            <a:spLocks noGrp="1"/>
          </p:cNvSpPr>
          <p:nvPr>
            <p:ph type="sldNum" sz="quarter" idx="5"/>
          </p:nvPr>
        </p:nvSpPr>
        <p:spPr/>
        <p:txBody>
          <a:bodyPr/>
          <a:lstStyle/>
          <a:p>
            <a:fld id="{848AD3BB-3A20-A04D-88BF-F291C53C56D9}" type="slidenum">
              <a:rPr lang="en-US" smtClean="0"/>
              <a:t>4</a:t>
            </a:fld>
            <a:endParaRPr lang="en-US"/>
          </a:p>
        </p:txBody>
      </p:sp>
    </p:spTree>
    <p:extLst>
      <p:ext uri="{BB962C8B-B14F-4D97-AF65-F5344CB8AC3E}">
        <p14:creationId xmlns:p14="http://schemas.microsoft.com/office/powerpoint/2010/main" val="228449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the movement of the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indiviudals</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has two parts. The first is physically driven movement: the effect of wind and currents. Wind speed follows somewhat of a daily cycle, so I built a custom function to simulate that – which looks something like this. Wind direction is more challenging, because it is quite unpredictable. I chose to set a dominant wind direction, and then let the model change the direction in small steps, stochastically. For currents, speed and direction are more stable. I allowed them both to vary stochastically within predetermined ranges, basing that on the literature. </a:t>
            </a: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that gives something like this! Glaucus is moving quite slow here, probably because the current is relatively weak. Also note the two glaucus going in opposite directions. The individuals can move through continuous space, and the area is divided into grid cells with associated values for physical parameters. </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5</a:t>
            </a:fld>
            <a:endParaRPr lang="en-US"/>
          </a:p>
        </p:txBody>
      </p:sp>
    </p:spTree>
    <p:extLst>
      <p:ext uri="{BB962C8B-B14F-4D97-AF65-F5344CB8AC3E}">
        <p14:creationId xmlns:p14="http://schemas.microsoft.com/office/powerpoint/2010/main" val="418744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 second part of movement is the behavioural movement. Now as I said, these animals don’t really move at all. However, it is believed that glaucus could be capable of limited directed movement towards prey. I’ve seen them try and swim myself – it is very weak, but they can move themselves. Experiments have also shown that glaucus can sense their prey using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chemodetection</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So, you could then imagine a little hunter, moving towards prey like shown here. These capabilities have been built in to the model: a glaucus will lock on and pursue prey at a given speed within its detection zone.</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6</a:t>
            </a:fld>
            <a:endParaRPr lang="en-US"/>
          </a:p>
        </p:txBody>
      </p:sp>
    </p:spTree>
    <p:extLst>
      <p:ext uri="{BB962C8B-B14F-4D97-AF65-F5344CB8AC3E}">
        <p14:creationId xmlns:p14="http://schemas.microsoft.com/office/powerpoint/2010/main" val="369879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those are the components, and that gives you something like this. Now, A single model run lasts for 500 hours, or iterations. The physical forces are stochastic and each individual will respond slightly different to the force. For each simulation, the starting position of the individuals is randomly assigned on the 100kmx10km grid. We always have 250 glaucus, and we vary the number of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physalia</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based on what we’re trying to find out. And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lastyl</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The beach is simply a straight line at x=1, once individuals cross this they are considered ‘beached’. </a:t>
            </a:r>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7</a:t>
            </a:fld>
            <a:endParaRPr lang="en-US"/>
          </a:p>
        </p:txBody>
      </p:sp>
    </p:spTree>
    <p:extLst>
      <p:ext uri="{BB962C8B-B14F-4D97-AF65-F5344CB8AC3E}">
        <p14:creationId xmlns:p14="http://schemas.microsoft.com/office/powerpoint/2010/main" val="3073739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then, to answer our questions, we ran a few different types of simulations. Firstly, to investigate beaching probabilities, we ran 32 simulations of the  model. To examine predator behaviour, we sampled 50 values for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chemodetection</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range and swimming speeds of glaucus, using a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latine</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square design. We then ran these simulations with three different prey densities, 1,3 and 5 times the number of glaucus. This </a:t>
            </a:r>
            <a:r>
              <a:rPr lang="en-AU" sz="1800" kern="100" dirty="0" err="1">
                <a:effectLst/>
                <a:latin typeface="Calibri" panose="020F0502020204030204" pitchFamily="34" charset="0"/>
                <a:ea typeface="Calibri" panose="020F0502020204030204" pitchFamily="34" charset="0"/>
                <a:cs typeface="Times New Roman" panose="02020603050405020304" pitchFamily="18" charset="0"/>
              </a:rPr>
              <a:t>yieled</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3x50 simulations.</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8</a:t>
            </a:fld>
            <a:endParaRPr lang="en-US"/>
          </a:p>
        </p:txBody>
      </p:sp>
    </p:spTree>
    <p:extLst>
      <p:ext uri="{BB962C8B-B14F-4D97-AF65-F5344CB8AC3E}">
        <p14:creationId xmlns:p14="http://schemas.microsoft.com/office/powerpoint/2010/main" val="4021643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moving on to results. Here we have the beaching probabilities of different organisms over time. On the left, we have the blue dragons. Each line represents one simulation. It appears that glaucus will always end up on the beach, regardless of starting position. Perhaps this is because our grid only spans 10km wide, which is quite close to shore for an animal that is normally found far offshore.</a:t>
            </a: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Interestingly, there’s a different pattern for the bluebottles. The right-sailed individuals were very prone to beaching – whereas the left-sailed versions predominantly persisted. So this is some support for the hypothesis that separate orientations allows populations to survive beaching events.</a:t>
            </a:r>
          </a:p>
          <a:p>
            <a:endParaRPr lang="en-US" dirty="0"/>
          </a:p>
        </p:txBody>
      </p:sp>
      <p:sp>
        <p:nvSpPr>
          <p:cNvPr id="4" name="Slide Number Placeholder 3"/>
          <p:cNvSpPr>
            <a:spLocks noGrp="1"/>
          </p:cNvSpPr>
          <p:nvPr>
            <p:ph type="sldNum" sz="quarter" idx="5"/>
          </p:nvPr>
        </p:nvSpPr>
        <p:spPr/>
        <p:txBody>
          <a:bodyPr/>
          <a:lstStyle/>
          <a:p>
            <a:fld id="{848AD3BB-3A20-A04D-88BF-F291C53C56D9}" type="slidenum">
              <a:rPr lang="en-US" smtClean="0"/>
              <a:t>9</a:t>
            </a:fld>
            <a:endParaRPr lang="en-US"/>
          </a:p>
        </p:txBody>
      </p:sp>
    </p:spTree>
    <p:extLst>
      <p:ext uri="{BB962C8B-B14F-4D97-AF65-F5344CB8AC3E}">
        <p14:creationId xmlns:p14="http://schemas.microsoft.com/office/powerpoint/2010/main" val="391702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6602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7519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5453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5664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32253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00018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612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46343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4041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8305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5/17/23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69271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5/17/23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3167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936D06-19EF-55FD-A5FE-124996A85FCC}"/>
              </a:ext>
            </a:extLst>
          </p:cNvPr>
          <p:cNvSpPr/>
          <p:nvPr/>
        </p:nvSpPr>
        <p:spPr>
          <a:xfrm>
            <a:off x="0" y="0"/>
            <a:ext cx="12192000" cy="6858000"/>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52668B-F7B6-5FC4-4A6B-DA473908A14B}"/>
              </a:ext>
            </a:extLst>
          </p:cNvPr>
          <p:cNvSpPr>
            <a:spLocks noGrp="1"/>
          </p:cNvSpPr>
          <p:nvPr>
            <p:ph type="ctrTitle"/>
          </p:nvPr>
        </p:nvSpPr>
        <p:spPr>
          <a:xfrm>
            <a:off x="669852" y="870596"/>
            <a:ext cx="4887382" cy="3747820"/>
          </a:xfrm>
        </p:spPr>
        <p:txBody>
          <a:bodyPr>
            <a:normAutofit/>
          </a:bodyPr>
          <a:lstStyle/>
          <a:p>
            <a:r>
              <a:rPr lang="en-US" dirty="0">
                <a:solidFill>
                  <a:schemeClr val="bg1"/>
                </a:solidFill>
              </a:rPr>
              <a:t>Predators, Prey and Strandings</a:t>
            </a:r>
          </a:p>
        </p:txBody>
      </p:sp>
      <p:sp>
        <p:nvSpPr>
          <p:cNvPr id="3" name="Subtitle 2">
            <a:extLst>
              <a:ext uri="{FF2B5EF4-FFF2-40B4-BE49-F238E27FC236}">
                <a16:creationId xmlns:a16="http://schemas.microsoft.com/office/drawing/2014/main" id="{70DDD124-7EE6-F92C-48AE-A98D20B26C06}"/>
              </a:ext>
            </a:extLst>
          </p:cNvPr>
          <p:cNvSpPr>
            <a:spLocks noGrp="1"/>
          </p:cNvSpPr>
          <p:nvPr>
            <p:ph type="subTitle" idx="1"/>
          </p:nvPr>
        </p:nvSpPr>
        <p:spPr>
          <a:xfrm>
            <a:off x="669852" y="3492177"/>
            <a:ext cx="4136526" cy="802486"/>
          </a:xfrm>
        </p:spPr>
        <p:txBody>
          <a:bodyPr>
            <a:normAutofit/>
          </a:bodyPr>
          <a:lstStyle/>
          <a:p>
            <a:r>
              <a:rPr lang="en-US" i="1" dirty="0">
                <a:solidFill>
                  <a:schemeClr val="bg1"/>
                </a:solidFill>
              </a:rPr>
              <a:t>An IBM approach to modelling the Blue Fleet</a:t>
            </a:r>
          </a:p>
        </p:txBody>
      </p:sp>
      <p:cxnSp>
        <p:nvCxnSpPr>
          <p:cNvPr id="33" name="Straight Connector 3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group of jellyfish on sand&#10;&#10;Description automatically generated with low confidence">
            <a:extLst>
              <a:ext uri="{FF2B5EF4-FFF2-40B4-BE49-F238E27FC236}">
                <a16:creationId xmlns:a16="http://schemas.microsoft.com/office/drawing/2014/main" id="{3C6B7AC2-C744-8DBD-D15B-38ED1998EC0A}"/>
              </a:ext>
            </a:extLst>
          </p:cNvPr>
          <p:cNvPicPr>
            <a:picLocks noChangeAspect="1"/>
          </p:cNvPicPr>
          <p:nvPr/>
        </p:nvPicPr>
        <p:blipFill rotWithShape="1">
          <a:blip r:embed="rId3"/>
          <a:srcRect l="7931" r="20862" b="-1"/>
          <a:stretch/>
        </p:blipFill>
        <p:spPr>
          <a:xfrm>
            <a:off x="5887452" y="751271"/>
            <a:ext cx="5742193" cy="5382827"/>
          </a:xfrm>
          <a:prstGeom prst="rect">
            <a:avLst/>
          </a:prstGeom>
        </p:spPr>
      </p:pic>
      <p:cxnSp>
        <p:nvCxnSpPr>
          <p:cNvPr id="35" name="Straight Connector 34">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5FBEA8D9-E7DF-2433-0247-92031D9F9B74}"/>
              </a:ext>
            </a:extLst>
          </p:cNvPr>
          <p:cNvSpPr txBox="1">
            <a:spLocks/>
          </p:cNvSpPr>
          <p:nvPr/>
        </p:nvSpPr>
        <p:spPr>
          <a:xfrm>
            <a:off x="562355" y="5734365"/>
            <a:ext cx="4136526" cy="399733"/>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bg1"/>
                </a:solidFill>
              </a:rPr>
              <a:t>Joop Sassen</a:t>
            </a:r>
          </a:p>
        </p:txBody>
      </p:sp>
    </p:spTree>
    <p:extLst>
      <p:ext uri="{BB962C8B-B14F-4D97-AF65-F5344CB8AC3E}">
        <p14:creationId xmlns:p14="http://schemas.microsoft.com/office/powerpoint/2010/main" val="337596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6B3D-5C6A-8265-4940-5C2379CCA579}"/>
              </a:ext>
            </a:extLst>
          </p:cNvPr>
          <p:cNvSpPr>
            <a:spLocks noGrp="1"/>
          </p:cNvSpPr>
          <p:nvPr>
            <p:ph type="title"/>
          </p:nvPr>
        </p:nvSpPr>
        <p:spPr/>
        <p:txBody>
          <a:bodyPr/>
          <a:lstStyle/>
          <a:p>
            <a:r>
              <a:rPr lang="en-US" dirty="0" err="1"/>
              <a:t>MaiN</a:t>
            </a:r>
            <a:r>
              <a:rPr lang="en-US" dirty="0"/>
              <a:t> RESULTS</a:t>
            </a:r>
          </a:p>
        </p:txBody>
      </p:sp>
      <p:sp>
        <p:nvSpPr>
          <p:cNvPr id="4" name="Rectangle 3">
            <a:extLst>
              <a:ext uri="{FF2B5EF4-FFF2-40B4-BE49-F238E27FC236}">
                <a16:creationId xmlns:a16="http://schemas.microsoft.com/office/drawing/2014/main" id="{8FE4D125-740E-A68B-A905-10C7F8485AD0}"/>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9809DA-5575-8C2A-5575-06FCE4AF1D6C}"/>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B7D17DC-EDB3-54B4-70DC-F5363324D96F}"/>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33133FF-1845-823B-D1F9-2814C2D48DF6}"/>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11">
            <a:extLst>
              <a:ext uri="{FF2B5EF4-FFF2-40B4-BE49-F238E27FC236}">
                <a16:creationId xmlns:a16="http://schemas.microsoft.com/office/drawing/2014/main" id="{CDD2865A-7FBD-F90A-FA53-FBF2BCD61330}"/>
              </a:ext>
            </a:extLst>
          </p:cNvPr>
          <p:cNvPicPr>
            <a:picLocks noGrp="1" noChangeAspect="1"/>
          </p:cNvPicPr>
          <p:nvPr>
            <p:ph idx="1"/>
          </p:nvPr>
        </p:nvPicPr>
        <p:blipFill>
          <a:blip r:embed="rId3"/>
          <a:srcRect/>
          <a:stretch/>
        </p:blipFill>
        <p:spPr>
          <a:xfrm>
            <a:off x="560156" y="2001250"/>
            <a:ext cx="5634432" cy="3944103"/>
          </a:xfrm>
        </p:spPr>
      </p:pic>
      <p:pic>
        <p:nvPicPr>
          <p:cNvPr id="15" name="Picture 14">
            <a:extLst>
              <a:ext uri="{FF2B5EF4-FFF2-40B4-BE49-F238E27FC236}">
                <a16:creationId xmlns:a16="http://schemas.microsoft.com/office/drawing/2014/main" id="{6DB83FBB-E1B6-5767-393E-40EB0DC795D2}"/>
              </a:ext>
            </a:extLst>
          </p:cNvPr>
          <p:cNvPicPr>
            <a:picLocks noChangeAspect="1"/>
          </p:cNvPicPr>
          <p:nvPr/>
        </p:nvPicPr>
        <p:blipFill>
          <a:blip r:embed="rId4"/>
          <a:srcRect/>
          <a:stretch/>
        </p:blipFill>
        <p:spPr>
          <a:xfrm>
            <a:off x="6046267" y="2001249"/>
            <a:ext cx="5634432" cy="3944103"/>
          </a:xfrm>
          <a:prstGeom prst="rect">
            <a:avLst/>
          </a:prstGeom>
        </p:spPr>
      </p:pic>
      <p:sp>
        <p:nvSpPr>
          <p:cNvPr id="17" name="TextBox 16">
            <a:extLst>
              <a:ext uri="{FF2B5EF4-FFF2-40B4-BE49-F238E27FC236}">
                <a16:creationId xmlns:a16="http://schemas.microsoft.com/office/drawing/2014/main" id="{A881B737-79CC-3D63-544A-1904202F19B2}"/>
              </a:ext>
            </a:extLst>
          </p:cNvPr>
          <p:cNvSpPr txBox="1"/>
          <p:nvPr/>
        </p:nvSpPr>
        <p:spPr>
          <a:xfrm>
            <a:off x="2963030" y="1835922"/>
            <a:ext cx="6463116" cy="369332"/>
          </a:xfrm>
          <a:prstGeom prst="rect">
            <a:avLst/>
          </a:prstGeom>
          <a:noFill/>
        </p:spPr>
        <p:txBody>
          <a:bodyPr wrap="none" rtlCol="0">
            <a:spAutoFit/>
          </a:bodyPr>
          <a:lstStyle/>
          <a:p>
            <a:r>
              <a:rPr lang="en-US" b="1" dirty="0"/>
              <a:t>Predator-Prey Interactions for varying behavioral parameters</a:t>
            </a:r>
          </a:p>
        </p:txBody>
      </p:sp>
    </p:spTree>
    <p:extLst>
      <p:ext uri="{BB962C8B-B14F-4D97-AF65-F5344CB8AC3E}">
        <p14:creationId xmlns:p14="http://schemas.microsoft.com/office/powerpoint/2010/main" val="369086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ABB53E-94DF-7B51-FEAD-7BCC5841AB88}"/>
              </a:ext>
            </a:extLst>
          </p:cNvPr>
          <p:cNvSpPr>
            <a:spLocks noGrp="1"/>
          </p:cNvSpPr>
          <p:nvPr>
            <p:ph type="title"/>
          </p:nvPr>
        </p:nvSpPr>
        <p:spPr>
          <a:xfrm>
            <a:off x="700635" y="922096"/>
            <a:ext cx="10691265" cy="1371030"/>
          </a:xfrm>
        </p:spPr>
        <p:txBody>
          <a:bodyPr/>
          <a:lstStyle/>
          <a:p>
            <a:r>
              <a:rPr lang="en-US" dirty="0"/>
              <a:t>Concluding statements</a:t>
            </a:r>
          </a:p>
        </p:txBody>
      </p:sp>
      <p:sp>
        <p:nvSpPr>
          <p:cNvPr id="7" name="TextBox 6">
            <a:extLst>
              <a:ext uri="{FF2B5EF4-FFF2-40B4-BE49-F238E27FC236}">
                <a16:creationId xmlns:a16="http://schemas.microsoft.com/office/drawing/2014/main" id="{2EC71249-A2B8-8B1C-CAB5-C83E095E926C}"/>
              </a:ext>
            </a:extLst>
          </p:cNvPr>
          <p:cNvSpPr txBox="1"/>
          <p:nvPr/>
        </p:nvSpPr>
        <p:spPr>
          <a:xfrm>
            <a:off x="800100" y="2168566"/>
            <a:ext cx="5819863" cy="369332"/>
          </a:xfrm>
          <a:prstGeom prst="rect">
            <a:avLst/>
          </a:prstGeom>
          <a:noFill/>
        </p:spPr>
        <p:txBody>
          <a:bodyPr wrap="none" rtlCol="0">
            <a:spAutoFit/>
          </a:bodyPr>
          <a:lstStyle/>
          <a:p>
            <a:r>
              <a:rPr lang="en-US" dirty="0"/>
              <a:t>The Blue Fleet: A loose assemblage or tightly woven web?</a:t>
            </a:r>
          </a:p>
        </p:txBody>
      </p:sp>
      <p:sp>
        <p:nvSpPr>
          <p:cNvPr id="8" name="TextBox 7">
            <a:extLst>
              <a:ext uri="{FF2B5EF4-FFF2-40B4-BE49-F238E27FC236}">
                <a16:creationId xmlns:a16="http://schemas.microsoft.com/office/drawing/2014/main" id="{53F383C7-AB5A-8EC5-12D1-27B4EE695E3F}"/>
              </a:ext>
            </a:extLst>
          </p:cNvPr>
          <p:cNvSpPr txBox="1"/>
          <p:nvPr/>
        </p:nvSpPr>
        <p:spPr>
          <a:xfrm>
            <a:off x="700635" y="3906049"/>
            <a:ext cx="2882007" cy="369332"/>
          </a:xfrm>
          <a:prstGeom prst="rect">
            <a:avLst/>
          </a:prstGeom>
          <a:noFill/>
        </p:spPr>
        <p:txBody>
          <a:bodyPr wrap="none" rtlCol="0">
            <a:spAutoFit/>
          </a:bodyPr>
          <a:lstStyle/>
          <a:p>
            <a:r>
              <a:rPr lang="en-US" dirty="0"/>
              <a:t>Do Glaucus need to move?</a:t>
            </a:r>
          </a:p>
        </p:txBody>
      </p:sp>
      <p:sp>
        <p:nvSpPr>
          <p:cNvPr id="9" name="TextBox 8">
            <a:extLst>
              <a:ext uri="{FF2B5EF4-FFF2-40B4-BE49-F238E27FC236}">
                <a16:creationId xmlns:a16="http://schemas.microsoft.com/office/drawing/2014/main" id="{6A41ED1D-9A81-7E98-18F4-ABCDB568EE66}"/>
              </a:ext>
            </a:extLst>
          </p:cNvPr>
          <p:cNvSpPr txBox="1"/>
          <p:nvPr/>
        </p:nvSpPr>
        <p:spPr>
          <a:xfrm>
            <a:off x="800100" y="2681604"/>
            <a:ext cx="6227346" cy="923330"/>
          </a:xfrm>
          <a:prstGeom prst="rect">
            <a:avLst/>
          </a:prstGeom>
          <a:noFill/>
        </p:spPr>
        <p:txBody>
          <a:bodyPr wrap="none" rtlCol="0">
            <a:spAutoFit/>
          </a:bodyPr>
          <a:lstStyle/>
          <a:p>
            <a:r>
              <a:rPr lang="en-US" b="1" dirty="0"/>
              <a:t>In our simulated ocean, bluebottles are less likely to strand </a:t>
            </a:r>
          </a:p>
          <a:p>
            <a:r>
              <a:rPr lang="en-US" b="1" dirty="0"/>
              <a:t>then Glaucus. Within bluebottles, left-sailed individuals are</a:t>
            </a:r>
          </a:p>
          <a:p>
            <a:r>
              <a:rPr lang="en-US" b="1" dirty="0"/>
              <a:t>less prone to beaching.</a:t>
            </a:r>
          </a:p>
        </p:txBody>
      </p:sp>
      <p:sp>
        <p:nvSpPr>
          <p:cNvPr id="10" name="TextBox 9">
            <a:extLst>
              <a:ext uri="{FF2B5EF4-FFF2-40B4-BE49-F238E27FC236}">
                <a16:creationId xmlns:a16="http://schemas.microsoft.com/office/drawing/2014/main" id="{E939967C-E1CB-CFEE-8079-9F63B99C62AA}"/>
              </a:ext>
            </a:extLst>
          </p:cNvPr>
          <p:cNvSpPr txBox="1"/>
          <p:nvPr/>
        </p:nvSpPr>
        <p:spPr>
          <a:xfrm>
            <a:off x="700635" y="4275381"/>
            <a:ext cx="3667992" cy="646331"/>
          </a:xfrm>
          <a:prstGeom prst="rect">
            <a:avLst/>
          </a:prstGeom>
          <a:noFill/>
        </p:spPr>
        <p:txBody>
          <a:bodyPr wrap="none" rtlCol="0">
            <a:spAutoFit/>
          </a:bodyPr>
          <a:lstStyle/>
          <a:p>
            <a:r>
              <a:rPr lang="en-US" b="1" dirty="0"/>
              <a:t>Higher Speed </a:t>
            </a:r>
            <a:r>
              <a:rPr lang="en-AU" b="0" i="0" dirty="0">
                <a:solidFill>
                  <a:srgbClr val="202124"/>
                </a:solidFill>
                <a:effectLst/>
                <a:latin typeface="Google Sans"/>
              </a:rPr>
              <a:t> </a:t>
            </a:r>
            <a:r>
              <a:rPr lang="en-AU" b="1" i="0" dirty="0">
                <a:solidFill>
                  <a:srgbClr val="202124"/>
                </a:solidFill>
                <a:effectLst/>
              </a:rPr>
              <a:t>≠ More Interactions</a:t>
            </a:r>
          </a:p>
          <a:p>
            <a:endParaRPr lang="en-US" b="1" dirty="0"/>
          </a:p>
        </p:txBody>
      </p:sp>
      <p:sp>
        <p:nvSpPr>
          <p:cNvPr id="11" name="Rectangle 10">
            <a:extLst>
              <a:ext uri="{FF2B5EF4-FFF2-40B4-BE49-F238E27FC236}">
                <a16:creationId xmlns:a16="http://schemas.microsoft.com/office/drawing/2014/main" id="{B9CD6D59-910A-0EA9-A200-BB341BC7AE28}"/>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B5F41D3-2EC5-37A8-AE13-4D64ECFED77D}"/>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0BF35D-37A5-5C5B-3280-8F616FCE9BF9}"/>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E2D68FE-FAFD-80FA-860B-C3B38C73B798}"/>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F6C5CA3-8530-9518-72CD-A9788602C56D}"/>
              </a:ext>
            </a:extLst>
          </p:cNvPr>
          <p:cNvPicPr>
            <a:picLocks noChangeAspect="1"/>
          </p:cNvPicPr>
          <p:nvPr/>
        </p:nvPicPr>
        <p:blipFill rotWithShape="1">
          <a:blip r:embed="rId3"/>
          <a:srcRect l="12295" t="12132" r="9026" b="17162"/>
          <a:stretch/>
        </p:blipFill>
        <p:spPr>
          <a:xfrm>
            <a:off x="7887947" y="1935930"/>
            <a:ext cx="3503953" cy="3138540"/>
          </a:xfrm>
          <a:prstGeom prst="rect">
            <a:avLst/>
          </a:prstGeom>
          <a:ln w="15875">
            <a:solidFill>
              <a:schemeClr val="tx1"/>
            </a:solidFill>
          </a:ln>
        </p:spPr>
      </p:pic>
    </p:spTree>
    <p:extLst>
      <p:ext uri="{BB962C8B-B14F-4D97-AF65-F5344CB8AC3E}">
        <p14:creationId xmlns:p14="http://schemas.microsoft.com/office/powerpoint/2010/main" val="94701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9644-6FF2-52A6-CE43-8BBFE50DBC51}"/>
              </a:ext>
            </a:extLst>
          </p:cNvPr>
          <p:cNvSpPr>
            <a:spLocks noGrp="1"/>
          </p:cNvSpPr>
          <p:nvPr>
            <p:ph type="title"/>
          </p:nvPr>
        </p:nvSpPr>
        <p:spPr/>
        <p:txBody>
          <a:bodyPr/>
          <a:lstStyle/>
          <a:p>
            <a:r>
              <a:rPr lang="en-US" dirty="0" err="1"/>
              <a:t>rEFERENCES</a:t>
            </a:r>
            <a:endParaRPr lang="en-US" dirty="0"/>
          </a:p>
        </p:txBody>
      </p:sp>
      <p:sp>
        <p:nvSpPr>
          <p:cNvPr id="3" name="Content Placeholder 2">
            <a:extLst>
              <a:ext uri="{FF2B5EF4-FFF2-40B4-BE49-F238E27FC236}">
                <a16:creationId xmlns:a16="http://schemas.microsoft.com/office/drawing/2014/main" id="{32D6A372-BCF3-8441-BE1D-FE2F0AE133F4}"/>
              </a:ext>
            </a:extLst>
          </p:cNvPr>
          <p:cNvSpPr>
            <a:spLocks noGrp="1"/>
          </p:cNvSpPr>
          <p:nvPr>
            <p:ph idx="1"/>
          </p:nvPr>
        </p:nvSpPr>
        <p:spPr>
          <a:xfrm>
            <a:off x="700634" y="1933897"/>
            <a:ext cx="10691265" cy="3636088"/>
          </a:xfrm>
        </p:spPr>
        <p:txBody>
          <a:bodyPr>
            <a:normAutofit fontScale="55000" lnSpcReduction="20000"/>
          </a:bodyPr>
          <a:lstStyle/>
          <a:p>
            <a:r>
              <a:rPr lang="en-US" sz="2200" b="1" dirty="0"/>
              <a:t>Bourg, N., Schaeffer, A., </a:t>
            </a:r>
            <a:r>
              <a:rPr lang="en-US" sz="2200" b="1" dirty="0" err="1"/>
              <a:t>Cetina</a:t>
            </a:r>
            <a:r>
              <a:rPr lang="en-US" sz="2200" b="1" dirty="0"/>
              <a:t>-Heredia, P., Lawes, J. C., &amp; Lee, D. (2022). Driving the blue fleet: Temporal variability and drivers behind bluebottle (</a:t>
            </a:r>
            <a:r>
              <a:rPr lang="en-US" sz="2200" b="1" dirty="0" err="1"/>
              <a:t>Physalia</a:t>
            </a:r>
            <a:r>
              <a:rPr lang="en-US" sz="2200" b="1" dirty="0"/>
              <a:t> physalis) </a:t>
            </a:r>
            <a:r>
              <a:rPr lang="en-US" sz="2200" b="1" dirty="0" err="1"/>
              <a:t>beachings</a:t>
            </a:r>
            <a:r>
              <a:rPr lang="en-US" sz="2200" b="1" dirty="0"/>
              <a:t> off Sydney, Australia. </a:t>
            </a:r>
            <a:r>
              <a:rPr lang="en-US" sz="2200" b="1" dirty="0" err="1"/>
              <a:t>Plos</a:t>
            </a:r>
            <a:r>
              <a:rPr lang="en-US" sz="2200" b="1" dirty="0"/>
              <a:t> one, 17(3), e0265593.</a:t>
            </a:r>
          </a:p>
          <a:p>
            <a:pPr marL="0" indent="0">
              <a:buNone/>
            </a:pPr>
            <a:endParaRPr lang="en-US" sz="2200" b="1" dirty="0"/>
          </a:p>
          <a:p>
            <a:r>
              <a:rPr lang="en-US" sz="2200" b="1" dirty="0"/>
              <a:t>Grove, S. (2010). Blow-ins from the Blue Fleet. The Tasmanian Naturalist, 132, 25-34.</a:t>
            </a:r>
          </a:p>
          <a:p>
            <a:endParaRPr lang="en-US" sz="2200" b="1" dirty="0"/>
          </a:p>
          <a:p>
            <a:r>
              <a:rPr lang="en-US" sz="2200" b="1" dirty="0"/>
              <a:t>Helm, R. R. (2021). Natural history of </a:t>
            </a:r>
            <a:r>
              <a:rPr lang="en-US" sz="2200" b="1" dirty="0" err="1"/>
              <a:t>neustonic</a:t>
            </a:r>
            <a:r>
              <a:rPr lang="en-US" sz="2200" b="1" dirty="0"/>
              <a:t> animals in the Sargasso Sea: reproduction, predation, and behavior of Glaucus atlanticus, Velella velella, and </a:t>
            </a:r>
            <a:r>
              <a:rPr lang="en-US" sz="2200" b="1" dirty="0" err="1"/>
              <a:t>Janthina</a:t>
            </a:r>
            <a:r>
              <a:rPr lang="en-US" sz="2200" b="1" dirty="0"/>
              <a:t> spp. Marine Biodiversity, 51(6), 99.</a:t>
            </a:r>
          </a:p>
          <a:p>
            <a:endParaRPr lang="en-US" sz="2200" b="1" dirty="0"/>
          </a:p>
          <a:p>
            <a:r>
              <a:rPr lang="en-US" sz="2200" b="1" dirty="0"/>
              <a:t>Lee, D., Schaeffer, A., &amp; </a:t>
            </a:r>
            <a:r>
              <a:rPr lang="en-US" sz="2200" b="1" dirty="0" err="1"/>
              <a:t>Groeskamp</a:t>
            </a:r>
            <a:r>
              <a:rPr lang="en-US" sz="2200" b="1" dirty="0"/>
              <a:t>, S. (2021). Drifting Dynamics of the Bluebottle. Ocean Science Discussions, 2021, 1-21.</a:t>
            </a:r>
          </a:p>
          <a:p>
            <a:endParaRPr lang="en-US" sz="2200" b="1" dirty="0"/>
          </a:p>
          <a:p>
            <a:r>
              <a:rPr lang="en-US" sz="2200" b="1" dirty="0"/>
              <a:t>Valdés, </a:t>
            </a:r>
            <a:r>
              <a:rPr lang="en-US" sz="2200" b="1" dirty="0" err="1"/>
              <a:t>Á</a:t>
            </a:r>
            <a:r>
              <a:rPr lang="en-US" sz="2200" b="1" dirty="0"/>
              <a:t>., &amp; </a:t>
            </a:r>
            <a:r>
              <a:rPr lang="en-US" sz="2200" b="1" dirty="0" err="1"/>
              <a:t>Campillo</a:t>
            </a:r>
            <a:r>
              <a:rPr lang="en-US" sz="2200" b="1" dirty="0"/>
              <a:t>, O. A. (2004). Systematics of pelagic aeolid nudibranchs of the family </a:t>
            </a:r>
            <a:r>
              <a:rPr lang="en-US" sz="2200" b="1" dirty="0" err="1"/>
              <a:t>Glaucidae</a:t>
            </a:r>
            <a:r>
              <a:rPr lang="en-US" sz="2200" b="1" dirty="0"/>
              <a:t> (Mollusca, </a:t>
            </a:r>
            <a:r>
              <a:rPr lang="en-US" sz="2200" b="1" dirty="0" err="1"/>
              <a:t>Gastropoda</a:t>
            </a:r>
            <a:r>
              <a:rPr lang="en-US" sz="2200" b="1" dirty="0"/>
              <a:t>). Bulletin of Marine Science, 75(3), 381-389.</a:t>
            </a:r>
          </a:p>
          <a:p>
            <a:endParaRPr lang="en-US" dirty="0"/>
          </a:p>
        </p:txBody>
      </p:sp>
      <p:sp>
        <p:nvSpPr>
          <p:cNvPr id="4" name="Rectangle 3">
            <a:extLst>
              <a:ext uri="{FF2B5EF4-FFF2-40B4-BE49-F238E27FC236}">
                <a16:creationId xmlns:a16="http://schemas.microsoft.com/office/drawing/2014/main" id="{54EC4C57-46E0-3FB3-EAA7-EECB637176A3}"/>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F96123-B9B5-E06E-C850-ECCC58246413}"/>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10FAA43-CC6E-215D-E2FC-3051503C1214}"/>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40165E-9172-045F-CED3-BAABC0431471}"/>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4332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578EB459-3385-4BF6-A9E1-154CBA251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81A40D-7AA1-A7DA-BC4E-3CA1324B2CFE}"/>
              </a:ext>
            </a:extLst>
          </p:cNvPr>
          <p:cNvSpPr/>
          <p:nvPr/>
        </p:nvSpPr>
        <p:spPr>
          <a:xfrm>
            <a:off x="2598" y="0"/>
            <a:ext cx="12192000" cy="6858000"/>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14C473-4FF0-DDFD-E641-915E231CCAA0}"/>
              </a:ext>
            </a:extLst>
          </p:cNvPr>
          <p:cNvSpPr/>
          <p:nvPr/>
        </p:nvSpPr>
        <p:spPr>
          <a:xfrm>
            <a:off x="477693" y="449036"/>
            <a:ext cx="11711709" cy="60867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5FA074-5B18-A8FB-D97D-D1C5C4166F6F}"/>
              </a:ext>
            </a:extLst>
          </p:cNvPr>
          <p:cNvSpPr>
            <a:spLocks noGrp="1"/>
          </p:cNvSpPr>
          <p:nvPr>
            <p:ph type="title"/>
          </p:nvPr>
        </p:nvSpPr>
        <p:spPr>
          <a:xfrm>
            <a:off x="695326" y="910667"/>
            <a:ext cx="3422541" cy="2042138"/>
          </a:xfrm>
        </p:spPr>
        <p:txBody>
          <a:bodyPr>
            <a:normAutofit/>
          </a:bodyPr>
          <a:lstStyle/>
          <a:p>
            <a:r>
              <a:rPr lang="en-US" sz="3700" dirty="0"/>
              <a:t>Drifting in the wind AND CURRENTS</a:t>
            </a:r>
          </a:p>
        </p:txBody>
      </p:sp>
      <p:cxnSp>
        <p:nvCxnSpPr>
          <p:cNvPr id="1049" name="Straight Connector 1048">
            <a:extLst>
              <a:ext uri="{FF2B5EF4-FFF2-40B4-BE49-F238E27FC236}">
                <a16:creationId xmlns:a16="http://schemas.microsoft.com/office/drawing/2014/main" id="{1DC20223-0542-4FF7-8F2F-136889161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A4932C-F124-3973-445D-5132FEBE517E}"/>
              </a:ext>
            </a:extLst>
          </p:cNvPr>
          <p:cNvSpPr>
            <a:spLocks noGrp="1"/>
          </p:cNvSpPr>
          <p:nvPr>
            <p:ph idx="1"/>
          </p:nvPr>
        </p:nvSpPr>
        <p:spPr>
          <a:xfrm>
            <a:off x="695325" y="3676072"/>
            <a:ext cx="3569829" cy="2485427"/>
          </a:xfrm>
        </p:spPr>
        <p:txBody>
          <a:bodyPr>
            <a:normAutofit/>
          </a:bodyPr>
          <a:lstStyle/>
          <a:p>
            <a:r>
              <a:rPr lang="en-US" dirty="0"/>
              <a:t>Life at the surface – The Blue Fleet and the </a:t>
            </a:r>
            <a:r>
              <a:rPr lang="en-US" i="1" dirty="0"/>
              <a:t>Neuston</a:t>
            </a:r>
          </a:p>
          <a:p>
            <a:endParaRPr lang="en-US" i="1" dirty="0"/>
          </a:p>
          <a:p>
            <a:endParaRPr lang="en-US" i="1" dirty="0"/>
          </a:p>
          <a:p>
            <a:pPr marL="0" indent="0">
              <a:buNone/>
            </a:pPr>
            <a:endParaRPr lang="en-US" i="1" dirty="0"/>
          </a:p>
          <a:p>
            <a:pPr marL="0" indent="0">
              <a:buNone/>
            </a:pPr>
            <a:endParaRPr lang="en-US" i="1" dirty="0"/>
          </a:p>
          <a:p>
            <a:endParaRPr lang="en-US" i="1" dirty="0"/>
          </a:p>
          <a:p>
            <a:endParaRPr lang="en-US" dirty="0"/>
          </a:p>
        </p:txBody>
      </p:sp>
      <p:pic>
        <p:nvPicPr>
          <p:cNvPr id="7" name="Picture 6" descr="A screenshot of a cell phone&#10;&#10;Description automatically generated with medium confidence">
            <a:extLst>
              <a:ext uri="{FF2B5EF4-FFF2-40B4-BE49-F238E27FC236}">
                <a16:creationId xmlns:a16="http://schemas.microsoft.com/office/drawing/2014/main" id="{94D8E3ED-E01F-8D0A-13E6-EFDB745BA849}"/>
              </a:ext>
            </a:extLst>
          </p:cNvPr>
          <p:cNvPicPr>
            <a:picLocks noChangeAspect="1"/>
          </p:cNvPicPr>
          <p:nvPr/>
        </p:nvPicPr>
        <p:blipFill>
          <a:blip r:embed="rId3"/>
          <a:stretch>
            <a:fillRect/>
          </a:stretch>
        </p:blipFill>
        <p:spPr>
          <a:xfrm>
            <a:off x="6622077" y="723900"/>
            <a:ext cx="3784600" cy="5156200"/>
          </a:xfrm>
          <a:prstGeom prst="rect">
            <a:avLst/>
          </a:prstGeom>
        </p:spPr>
      </p:pic>
      <p:pic>
        <p:nvPicPr>
          <p:cNvPr id="12" name="Picture 11" descr="A picture containing water, outdoor, blue, floating&#10;&#10;Description automatically generated">
            <a:extLst>
              <a:ext uri="{FF2B5EF4-FFF2-40B4-BE49-F238E27FC236}">
                <a16:creationId xmlns:a16="http://schemas.microsoft.com/office/drawing/2014/main" id="{33AC9711-73E4-D575-1F76-14DC7D375BA1}"/>
              </a:ext>
            </a:extLst>
          </p:cNvPr>
          <p:cNvPicPr>
            <a:picLocks noChangeAspect="1"/>
          </p:cNvPicPr>
          <p:nvPr/>
        </p:nvPicPr>
        <p:blipFill rotWithShape="1">
          <a:blip r:embed="rId4"/>
          <a:srcRect l="3524" r="22465" b="4"/>
          <a:stretch/>
        </p:blipFill>
        <p:spPr>
          <a:xfrm>
            <a:off x="4876800" y="-23091"/>
            <a:ext cx="3597835" cy="2819390"/>
          </a:xfrm>
          <a:prstGeom prst="rect">
            <a:avLst/>
          </a:prstGeom>
        </p:spPr>
      </p:pic>
      <p:pic>
        <p:nvPicPr>
          <p:cNvPr id="6" name="Picture 5" descr="A picture containing fireworks, light&#10;&#10;Description automatically generated">
            <a:extLst>
              <a:ext uri="{FF2B5EF4-FFF2-40B4-BE49-F238E27FC236}">
                <a16:creationId xmlns:a16="http://schemas.microsoft.com/office/drawing/2014/main" id="{ED0E412F-2974-56B0-02E7-D9468C5F1C72}"/>
              </a:ext>
            </a:extLst>
          </p:cNvPr>
          <p:cNvPicPr>
            <a:picLocks noChangeAspect="1"/>
          </p:cNvPicPr>
          <p:nvPr/>
        </p:nvPicPr>
        <p:blipFill rotWithShape="1">
          <a:blip r:embed="rId5"/>
          <a:srcRect r="-5" b="15017"/>
          <a:stretch/>
        </p:blipFill>
        <p:spPr>
          <a:xfrm>
            <a:off x="8474634" y="0"/>
            <a:ext cx="3717368" cy="2819390"/>
          </a:xfrm>
          <a:prstGeom prst="rect">
            <a:avLst/>
          </a:prstGeom>
        </p:spPr>
      </p:pic>
      <p:pic>
        <p:nvPicPr>
          <p:cNvPr id="5" name="Picture 4" descr="A blue and white sea creature&#10;&#10;Description automatically generated with low confidence">
            <a:extLst>
              <a:ext uri="{FF2B5EF4-FFF2-40B4-BE49-F238E27FC236}">
                <a16:creationId xmlns:a16="http://schemas.microsoft.com/office/drawing/2014/main" id="{1FFDC066-9356-37F5-F413-416C9B54249F}"/>
              </a:ext>
            </a:extLst>
          </p:cNvPr>
          <p:cNvPicPr>
            <a:picLocks noChangeAspect="1"/>
          </p:cNvPicPr>
          <p:nvPr/>
        </p:nvPicPr>
        <p:blipFill>
          <a:blip r:embed="rId6"/>
          <a:stretch>
            <a:fillRect/>
          </a:stretch>
        </p:blipFill>
        <p:spPr>
          <a:xfrm>
            <a:off x="4876800" y="2614072"/>
            <a:ext cx="7448347" cy="4267019"/>
          </a:xfrm>
          <a:prstGeom prst="rect">
            <a:avLst/>
          </a:prstGeom>
        </p:spPr>
      </p:pic>
    </p:spTree>
    <p:extLst>
      <p:ext uri="{BB962C8B-B14F-4D97-AF65-F5344CB8AC3E}">
        <p14:creationId xmlns:p14="http://schemas.microsoft.com/office/powerpoint/2010/main" val="417469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63BFD2C-4CB7-BDB2-0DDB-95B52F31A4A1}"/>
              </a:ext>
            </a:extLst>
          </p:cNvPr>
          <p:cNvSpPr/>
          <p:nvPr/>
        </p:nvSpPr>
        <p:spPr>
          <a:xfrm>
            <a:off x="-2" y="-2"/>
            <a:ext cx="12192000" cy="6858000"/>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01A427-22EB-F1CA-C8C2-BB567EE86E1F}"/>
              </a:ext>
            </a:extLst>
          </p:cNvPr>
          <p:cNvSpPr/>
          <p:nvPr/>
        </p:nvSpPr>
        <p:spPr>
          <a:xfrm>
            <a:off x="92364" y="385616"/>
            <a:ext cx="11711709" cy="60867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0987BC-C4FA-B687-A823-454A5DE7CE0C}"/>
              </a:ext>
            </a:extLst>
          </p:cNvPr>
          <p:cNvSpPr>
            <a:spLocks noGrp="1"/>
          </p:cNvSpPr>
          <p:nvPr>
            <p:ph type="title"/>
          </p:nvPr>
        </p:nvSpPr>
        <p:spPr>
          <a:xfrm>
            <a:off x="7793315" y="949068"/>
            <a:ext cx="4103122" cy="1773408"/>
          </a:xfrm>
        </p:spPr>
        <p:txBody>
          <a:bodyPr>
            <a:normAutofit/>
          </a:bodyPr>
          <a:lstStyle/>
          <a:p>
            <a:r>
              <a:rPr lang="en-US" dirty="0"/>
              <a:t>A THOUGHT-PROVOKING find</a:t>
            </a:r>
          </a:p>
        </p:txBody>
      </p:sp>
      <p:pic>
        <p:nvPicPr>
          <p:cNvPr id="7" name="Picture 6" descr="A picture containing ground, invertebrate, blue&#10;&#10;Description automatically generated">
            <a:extLst>
              <a:ext uri="{FF2B5EF4-FFF2-40B4-BE49-F238E27FC236}">
                <a16:creationId xmlns:a16="http://schemas.microsoft.com/office/drawing/2014/main" id="{1F70EF8A-FD41-7260-95E6-2BB8706D86AD}"/>
              </a:ext>
            </a:extLst>
          </p:cNvPr>
          <p:cNvPicPr>
            <a:picLocks noChangeAspect="1"/>
          </p:cNvPicPr>
          <p:nvPr/>
        </p:nvPicPr>
        <p:blipFill rotWithShape="1">
          <a:blip r:embed="rId3"/>
          <a:srcRect r="25824"/>
          <a:stretch/>
        </p:blipFill>
        <p:spPr>
          <a:xfrm rot="5400000">
            <a:off x="19050" y="-19050"/>
            <a:ext cx="3428999" cy="3467100"/>
          </a:xfrm>
          <a:prstGeom prst="rect">
            <a:avLst/>
          </a:prstGeom>
        </p:spPr>
      </p:pic>
      <p:pic>
        <p:nvPicPr>
          <p:cNvPr id="5" name="Picture 4" descr="A picture containing ground, invertebrate, beach, insect&#10;&#10;Description automatically generated">
            <a:extLst>
              <a:ext uri="{FF2B5EF4-FFF2-40B4-BE49-F238E27FC236}">
                <a16:creationId xmlns:a16="http://schemas.microsoft.com/office/drawing/2014/main" id="{74EE2F25-DDD9-EE39-C49B-F4DCDCCBCCD2}"/>
              </a:ext>
            </a:extLst>
          </p:cNvPr>
          <p:cNvPicPr>
            <a:picLocks noChangeAspect="1"/>
          </p:cNvPicPr>
          <p:nvPr/>
        </p:nvPicPr>
        <p:blipFill rotWithShape="1">
          <a:blip r:embed="rId4"/>
          <a:srcRect r="25824"/>
          <a:stretch/>
        </p:blipFill>
        <p:spPr>
          <a:xfrm rot="5400000">
            <a:off x="19050" y="3409948"/>
            <a:ext cx="3428999" cy="3467100"/>
          </a:xfrm>
          <a:prstGeom prst="rect">
            <a:avLst/>
          </a:prstGeom>
        </p:spPr>
      </p:pic>
      <p:pic>
        <p:nvPicPr>
          <p:cNvPr id="9" name="Picture 8" descr="A picture containing ground, plant, dishware&#10;&#10;Description automatically generated">
            <a:extLst>
              <a:ext uri="{FF2B5EF4-FFF2-40B4-BE49-F238E27FC236}">
                <a16:creationId xmlns:a16="http://schemas.microsoft.com/office/drawing/2014/main" id="{0FBCD943-814B-0CC6-038B-878B09F2B7B7}"/>
              </a:ext>
            </a:extLst>
          </p:cNvPr>
          <p:cNvPicPr>
            <a:picLocks noChangeAspect="1"/>
          </p:cNvPicPr>
          <p:nvPr/>
        </p:nvPicPr>
        <p:blipFill rotWithShape="1">
          <a:blip r:embed="rId5"/>
          <a:srcRect t="12126" b="13060"/>
          <a:stretch/>
        </p:blipFill>
        <p:spPr>
          <a:xfrm rot="5400000">
            <a:off x="1962150" y="1504950"/>
            <a:ext cx="6858000" cy="3848100"/>
          </a:xfrm>
          <a:prstGeom prst="rect">
            <a:avLst/>
          </a:prstGeom>
        </p:spPr>
      </p:pic>
      <p:cxnSp>
        <p:nvCxnSpPr>
          <p:cNvPr id="23" name="Straight Connector 22">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708F19-62F0-C5E0-F408-098870AC5A8B}"/>
              </a:ext>
            </a:extLst>
          </p:cNvPr>
          <p:cNvSpPr>
            <a:spLocks noGrp="1"/>
          </p:cNvSpPr>
          <p:nvPr>
            <p:ph idx="1"/>
          </p:nvPr>
        </p:nvSpPr>
        <p:spPr>
          <a:xfrm>
            <a:off x="7965418" y="2722476"/>
            <a:ext cx="3576363" cy="3559409"/>
          </a:xfrm>
        </p:spPr>
        <p:txBody>
          <a:bodyPr>
            <a:normAutofit/>
          </a:bodyPr>
          <a:lstStyle/>
          <a:p>
            <a:r>
              <a:rPr lang="en-US" dirty="0"/>
              <a:t>Why do some species wash up in isolation?</a:t>
            </a:r>
          </a:p>
          <a:p>
            <a:endParaRPr lang="en-US" dirty="0"/>
          </a:p>
          <a:p>
            <a:r>
              <a:rPr lang="en-US" dirty="0"/>
              <a:t>How does a poor swimmer find prey on the open ocean?</a:t>
            </a:r>
          </a:p>
          <a:p>
            <a:endParaRPr lang="en-US" dirty="0"/>
          </a:p>
        </p:txBody>
      </p:sp>
    </p:spTree>
    <p:extLst>
      <p:ext uri="{BB962C8B-B14F-4D97-AF65-F5344CB8AC3E}">
        <p14:creationId xmlns:p14="http://schemas.microsoft.com/office/powerpoint/2010/main" val="218073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C98F-EE38-27A0-34AF-27DD6E520B73}"/>
              </a:ext>
            </a:extLst>
          </p:cNvPr>
          <p:cNvSpPr>
            <a:spLocks noGrp="1"/>
          </p:cNvSpPr>
          <p:nvPr>
            <p:ph type="title"/>
          </p:nvPr>
        </p:nvSpPr>
        <p:spPr/>
        <p:txBody>
          <a:bodyPr/>
          <a:lstStyle/>
          <a:p>
            <a:r>
              <a:rPr lang="en-US" dirty="0"/>
              <a:t>Building the model: the agents</a:t>
            </a:r>
          </a:p>
        </p:txBody>
      </p:sp>
      <p:pic>
        <p:nvPicPr>
          <p:cNvPr id="5" name="Picture 4" descr="A picture containing symbol, graphics, design&#10;&#10;Description automatically generated">
            <a:extLst>
              <a:ext uri="{FF2B5EF4-FFF2-40B4-BE49-F238E27FC236}">
                <a16:creationId xmlns:a16="http://schemas.microsoft.com/office/drawing/2014/main" id="{C67B6984-7F9A-18DF-83DD-BCCD10FFC565}"/>
              </a:ext>
            </a:extLst>
          </p:cNvPr>
          <p:cNvPicPr>
            <a:picLocks noChangeAspect="1"/>
          </p:cNvPicPr>
          <p:nvPr/>
        </p:nvPicPr>
        <p:blipFill>
          <a:blip r:embed="rId3"/>
          <a:stretch>
            <a:fillRect/>
          </a:stretch>
        </p:blipFill>
        <p:spPr>
          <a:xfrm>
            <a:off x="700635" y="1718595"/>
            <a:ext cx="3556000" cy="3454400"/>
          </a:xfrm>
          <a:prstGeom prst="rect">
            <a:avLst/>
          </a:prstGeom>
        </p:spPr>
      </p:pic>
      <p:sp>
        <p:nvSpPr>
          <p:cNvPr id="6" name="TextBox 5">
            <a:extLst>
              <a:ext uri="{FF2B5EF4-FFF2-40B4-BE49-F238E27FC236}">
                <a16:creationId xmlns:a16="http://schemas.microsoft.com/office/drawing/2014/main" id="{15101DE4-C696-1ADC-7B8E-36B60B754DE1}"/>
              </a:ext>
            </a:extLst>
          </p:cNvPr>
          <p:cNvSpPr txBox="1"/>
          <p:nvPr/>
        </p:nvSpPr>
        <p:spPr>
          <a:xfrm>
            <a:off x="1620253" y="5172995"/>
            <a:ext cx="1992277" cy="646331"/>
          </a:xfrm>
          <a:prstGeom prst="rect">
            <a:avLst/>
          </a:prstGeom>
          <a:noFill/>
        </p:spPr>
        <p:txBody>
          <a:bodyPr wrap="none" rtlCol="0">
            <a:spAutoFit/>
          </a:bodyPr>
          <a:lstStyle/>
          <a:p>
            <a:r>
              <a:rPr lang="en-US" i="1" dirty="0"/>
              <a:t>Glaucus atlanticus</a:t>
            </a:r>
          </a:p>
          <a:p>
            <a:r>
              <a:rPr lang="en-US" dirty="0"/>
              <a:t>The ‘Blue Dragon’</a:t>
            </a:r>
          </a:p>
        </p:txBody>
      </p:sp>
      <p:pic>
        <p:nvPicPr>
          <p:cNvPr id="9" name="Picture 8" descr="A blue hat with fringes&#10;&#10;Description automatically generated with low confidence">
            <a:extLst>
              <a:ext uri="{FF2B5EF4-FFF2-40B4-BE49-F238E27FC236}">
                <a16:creationId xmlns:a16="http://schemas.microsoft.com/office/drawing/2014/main" id="{5384899E-1D37-6483-65BA-B99DA65789B9}"/>
              </a:ext>
            </a:extLst>
          </p:cNvPr>
          <p:cNvPicPr>
            <a:picLocks noChangeAspect="1"/>
          </p:cNvPicPr>
          <p:nvPr/>
        </p:nvPicPr>
        <p:blipFill>
          <a:blip r:embed="rId4"/>
          <a:stretch>
            <a:fillRect/>
          </a:stretch>
        </p:blipFill>
        <p:spPr>
          <a:xfrm>
            <a:off x="5529555" y="3372022"/>
            <a:ext cx="3395042" cy="2385705"/>
          </a:xfrm>
          <a:prstGeom prst="rect">
            <a:avLst/>
          </a:prstGeom>
        </p:spPr>
      </p:pic>
      <p:sp>
        <p:nvSpPr>
          <p:cNvPr id="7" name="TextBox 6">
            <a:extLst>
              <a:ext uri="{FF2B5EF4-FFF2-40B4-BE49-F238E27FC236}">
                <a16:creationId xmlns:a16="http://schemas.microsoft.com/office/drawing/2014/main" id="{DD0E6922-7CEC-8DDA-8874-123D8AAA4240}"/>
              </a:ext>
            </a:extLst>
          </p:cNvPr>
          <p:cNvSpPr txBox="1"/>
          <p:nvPr/>
        </p:nvSpPr>
        <p:spPr>
          <a:xfrm>
            <a:off x="8579470" y="5172995"/>
            <a:ext cx="1707390" cy="646331"/>
          </a:xfrm>
          <a:prstGeom prst="rect">
            <a:avLst/>
          </a:prstGeom>
          <a:noFill/>
        </p:spPr>
        <p:txBody>
          <a:bodyPr wrap="none" rtlCol="0">
            <a:spAutoFit/>
          </a:bodyPr>
          <a:lstStyle/>
          <a:p>
            <a:r>
              <a:rPr lang="en-US" i="1" dirty="0" err="1"/>
              <a:t>Physalia</a:t>
            </a:r>
            <a:r>
              <a:rPr lang="en-US" i="1" dirty="0"/>
              <a:t> physalis</a:t>
            </a:r>
          </a:p>
          <a:p>
            <a:r>
              <a:rPr lang="en-US" dirty="0"/>
              <a:t>Bluebottle</a:t>
            </a:r>
          </a:p>
        </p:txBody>
      </p:sp>
      <p:pic>
        <p:nvPicPr>
          <p:cNvPr id="10" name="Picture 9" descr="A blue hat with fringes&#10;&#10;Description automatically generated with low confidence">
            <a:extLst>
              <a:ext uri="{FF2B5EF4-FFF2-40B4-BE49-F238E27FC236}">
                <a16:creationId xmlns:a16="http://schemas.microsoft.com/office/drawing/2014/main" id="{74AFFFDB-19A5-49D0-02F5-0655D28B3C43}"/>
              </a:ext>
            </a:extLst>
          </p:cNvPr>
          <p:cNvPicPr>
            <a:picLocks noChangeAspect="1"/>
          </p:cNvPicPr>
          <p:nvPr/>
        </p:nvPicPr>
        <p:blipFill>
          <a:blip r:embed="rId4"/>
          <a:stretch>
            <a:fillRect/>
          </a:stretch>
        </p:blipFill>
        <p:spPr>
          <a:xfrm flipH="1">
            <a:off x="8589339" y="2174420"/>
            <a:ext cx="3395042" cy="2385705"/>
          </a:xfrm>
          <a:prstGeom prst="rect">
            <a:avLst/>
          </a:prstGeom>
        </p:spPr>
      </p:pic>
      <p:sp>
        <p:nvSpPr>
          <p:cNvPr id="3" name="Rectangle 2">
            <a:extLst>
              <a:ext uri="{FF2B5EF4-FFF2-40B4-BE49-F238E27FC236}">
                <a16:creationId xmlns:a16="http://schemas.microsoft.com/office/drawing/2014/main" id="{D63565EA-2D71-9F51-BB89-E1A4231E13DE}"/>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7E584A1-EDF3-6C2C-38BB-09B43920D410}"/>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F861AE8-3557-643C-DC1A-4175488DF20A}"/>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F31580-A904-20C8-0752-D80608D1F572}"/>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52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1EA28-44CB-2030-7441-75A20F9C05C2}"/>
              </a:ext>
            </a:extLst>
          </p:cNvPr>
          <p:cNvSpPr>
            <a:spLocks noGrp="1"/>
          </p:cNvSpPr>
          <p:nvPr>
            <p:ph type="title"/>
          </p:nvPr>
        </p:nvSpPr>
        <p:spPr>
          <a:xfrm>
            <a:off x="695325" y="897753"/>
            <a:ext cx="3635046" cy="1575391"/>
          </a:xfrm>
        </p:spPr>
        <p:txBody>
          <a:bodyPr>
            <a:normAutofit/>
          </a:bodyPr>
          <a:lstStyle/>
          <a:p>
            <a:pPr>
              <a:lnSpc>
                <a:spcPct val="90000"/>
              </a:lnSpc>
            </a:pPr>
            <a:r>
              <a:rPr lang="en-US" sz="3400" dirty="0"/>
              <a:t>Physically-driven movement</a:t>
            </a:r>
          </a:p>
        </p:txBody>
      </p:sp>
      <p:cxnSp>
        <p:nvCxnSpPr>
          <p:cNvPr id="12" name="Straight Connector 1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9707C4-BD88-6E84-C07C-077D4CE742E4}"/>
              </a:ext>
            </a:extLst>
          </p:cNvPr>
          <p:cNvSpPr>
            <a:spLocks noGrp="1"/>
          </p:cNvSpPr>
          <p:nvPr>
            <p:ph idx="1"/>
          </p:nvPr>
        </p:nvSpPr>
        <p:spPr>
          <a:xfrm>
            <a:off x="695325" y="2710035"/>
            <a:ext cx="3587668" cy="3500265"/>
          </a:xfrm>
        </p:spPr>
        <p:txBody>
          <a:bodyPr>
            <a:normAutofit/>
          </a:bodyPr>
          <a:lstStyle/>
          <a:p>
            <a:pPr>
              <a:lnSpc>
                <a:spcPct val="110000"/>
              </a:lnSpc>
            </a:pPr>
            <a:r>
              <a:rPr lang="en-US" dirty="0"/>
              <a:t>Movement is a function of speed and direction of </a:t>
            </a:r>
            <a:r>
              <a:rPr lang="en-US" b="1" dirty="0"/>
              <a:t>wind</a:t>
            </a:r>
            <a:r>
              <a:rPr lang="en-US" dirty="0"/>
              <a:t> and </a:t>
            </a:r>
            <a:r>
              <a:rPr lang="en-US" b="1" dirty="0"/>
              <a:t>currents</a:t>
            </a:r>
            <a:r>
              <a:rPr lang="en-US" dirty="0"/>
              <a:t>.</a:t>
            </a:r>
          </a:p>
        </p:txBody>
      </p:sp>
      <p:pic>
        <p:nvPicPr>
          <p:cNvPr id="5" name="Picture 4">
            <a:extLst>
              <a:ext uri="{FF2B5EF4-FFF2-40B4-BE49-F238E27FC236}">
                <a16:creationId xmlns:a16="http://schemas.microsoft.com/office/drawing/2014/main" id="{F449708F-C496-3BD0-BDBD-773DD8124990}"/>
              </a:ext>
            </a:extLst>
          </p:cNvPr>
          <p:cNvPicPr>
            <a:picLocks noChangeAspect="1"/>
          </p:cNvPicPr>
          <p:nvPr/>
        </p:nvPicPr>
        <p:blipFill rotWithShape="1">
          <a:blip r:embed="rId3"/>
          <a:srcRect l="12262" t="13405" r="6294" b="16107"/>
          <a:stretch/>
        </p:blipFill>
        <p:spPr>
          <a:xfrm>
            <a:off x="5324651" y="897753"/>
            <a:ext cx="6040004" cy="5227262"/>
          </a:xfrm>
          <a:prstGeom prst="rect">
            <a:avLst/>
          </a:prstGeom>
          <a:ln w="15875">
            <a:solidFill>
              <a:schemeClr val="tx1"/>
            </a:solidFill>
          </a:ln>
        </p:spPr>
      </p:pic>
      <p:sp>
        <p:nvSpPr>
          <p:cNvPr id="4" name="Rectangle 3">
            <a:extLst>
              <a:ext uri="{FF2B5EF4-FFF2-40B4-BE49-F238E27FC236}">
                <a16:creationId xmlns:a16="http://schemas.microsoft.com/office/drawing/2014/main" id="{B6A9CE68-344D-0EE7-C4B8-F6F33857E882}"/>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E107985-DB8D-04E6-9249-8B607609662F}"/>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24BC017-85C3-9B1B-089D-A163AC12F5DC}"/>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D5C86F-7BB9-3576-36E9-FC8855339377}"/>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8231364-D5C9-0D24-E9A0-133875F16E53}"/>
              </a:ext>
            </a:extLst>
          </p:cNvPr>
          <p:cNvCxnSpPr>
            <a:cxnSpLocks/>
          </p:cNvCxnSpPr>
          <p:nvPr/>
        </p:nvCxnSpPr>
        <p:spPr>
          <a:xfrm flipV="1">
            <a:off x="4164594" y="2220114"/>
            <a:ext cx="914400" cy="1057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714944-CC57-F158-B9DB-97E657026AE6}"/>
              </a:ext>
            </a:extLst>
          </p:cNvPr>
          <p:cNvCxnSpPr>
            <a:cxnSpLocks/>
            <a:endCxn id="3" idx="3"/>
          </p:cNvCxnSpPr>
          <p:nvPr/>
        </p:nvCxnSpPr>
        <p:spPr>
          <a:xfrm>
            <a:off x="2512848" y="3642541"/>
            <a:ext cx="1770145" cy="8176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F78E49-8A71-2DC0-571B-FD2E6FBBC181}"/>
              </a:ext>
            </a:extLst>
          </p:cNvPr>
          <p:cNvSpPr txBox="1"/>
          <p:nvPr/>
        </p:nvSpPr>
        <p:spPr>
          <a:xfrm>
            <a:off x="4282993" y="4220689"/>
            <a:ext cx="4399281" cy="369332"/>
          </a:xfrm>
          <a:prstGeom prst="rect">
            <a:avLst/>
          </a:prstGeom>
          <a:noFill/>
        </p:spPr>
        <p:txBody>
          <a:bodyPr wrap="none" rtlCol="0">
            <a:spAutoFit/>
          </a:bodyPr>
          <a:lstStyle/>
          <a:p>
            <a:r>
              <a:rPr lang="en-US" b="1" dirty="0"/>
              <a:t>Small fluctuations in Speed and direction </a:t>
            </a:r>
          </a:p>
        </p:txBody>
      </p:sp>
      <p:sp>
        <p:nvSpPr>
          <p:cNvPr id="16" name="TextBox 15">
            <a:extLst>
              <a:ext uri="{FF2B5EF4-FFF2-40B4-BE49-F238E27FC236}">
                <a16:creationId xmlns:a16="http://schemas.microsoft.com/office/drawing/2014/main" id="{E4A4BAE1-9F98-C33D-F446-69018DDF4F8D}"/>
              </a:ext>
            </a:extLst>
          </p:cNvPr>
          <p:cNvSpPr txBox="1"/>
          <p:nvPr/>
        </p:nvSpPr>
        <p:spPr>
          <a:xfrm>
            <a:off x="4967783" y="1902827"/>
            <a:ext cx="5947397" cy="369332"/>
          </a:xfrm>
          <a:prstGeom prst="rect">
            <a:avLst/>
          </a:prstGeom>
          <a:noFill/>
        </p:spPr>
        <p:txBody>
          <a:bodyPr wrap="none" rtlCol="0">
            <a:spAutoFit/>
          </a:bodyPr>
          <a:lstStyle/>
          <a:p>
            <a:r>
              <a:rPr lang="en-US" b="1" dirty="0"/>
              <a:t>Large fluctuations in direction, speed follows daily cycle </a:t>
            </a:r>
          </a:p>
        </p:txBody>
      </p:sp>
      <p:pic>
        <p:nvPicPr>
          <p:cNvPr id="20" name="Picture 19">
            <a:extLst>
              <a:ext uri="{FF2B5EF4-FFF2-40B4-BE49-F238E27FC236}">
                <a16:creationId xmlns:a16="http://schemas.microsoft.com/office/drawing/2014/main" id="{E002F882-95D1-9391-6BB9-A898BE4D6BB5}"/>
              </a:ext>
            </a:extLst>
          </p:cNvPr>
          <p:cNvPicPr>
            <a:picLocks noChangeAspect="1"/>
          </p:cNvPicPr>
          <p:nvPr/>
        </p:nvPicPr>
        <p:blipFill>
          <a:blip r:embed="rId4"/>
          <a:stretch>
            <a:fillRect/>
          </a:stretch>
        </p:blipFill>
        <p:spPr>
          <a:xfrm>
            <a:off x="5462377" y="1955730"/>
            <a:ext cx="5079761" cy="4063809"/>
          </a:xfrm>
          <a:prstGeom prst="rect">
            <a:avLst/>
          </a:prstGeom>
        </p:spPr>
      </p:pic>
    </p:spTree>
    <p:extLst>
      <p:ext uri="{BB962C8B-B14F-4D97-AF65-F5344CB8AC3E}">
        <p14:creationId xmlns:p14="http://schemas.microsoft.com/office/powerpoint/2010/main" val="417886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1EA28-44CB-2030-7441-75A20F9C05C2}"/>
              </a:ext>
            </a:extLst>
          </p:cNvPr>
          <p:cNvSpPr>
            <a:spLocks noGrp="1"/>
          </p:cNvSpPr>
          <p:nvPr>
            <p:ph type="title"/>
          </p:nvPr>
        </p:nvSpPr>
        <p:spPr>
          <a:xfrm>
            <a:off x="695325" y="897753"/>
            <a:ext cx="3635046" cy="1575391"/>
          </a:xfrm>
        </p:spPr>
        <p:txBody>
          <a:bodyPr>
            <a:normAutofit/>
          </a:bodyPr>
          <a:lstStyle/>
          <a:p>
            <a:pPr>
              <a:lnSpc>
                <a:spcPct val="90000"/>
              </a:lnSpc>
            </a:pPr>
            <a:r>
              <a:rPr lang="en-US" sz="3400" dirty="0"/>
              <a:t>BEHAVIOURAL-driven movement</a:t>
            </a:r>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9707C4-BD88-6E84-C07C-077D4CE742E4}"/>
              </a:ext>
            </a:extLst>
          </p:cNvPr>
          <p:cNvSpPr>
            <a:spLocks noGrp="1"/>
          </p:cNvSpPr>
          <p:nvPr>
            <p:ph idx="1"/>
          </p:nvPr>
        </p:nvSpPr>
        <p:spPr>
          <a:xfrm>
            <a:off x="695325" y="2515716"/>
            <a:ext cx="3587668" cy="3500265"/>
          </a:xfrm>
        </p:spPr>
        <p:txBody>
          <a:bodyPr>
            <a:normAutofit/>
          </a:bodyPr>
          <a:lstStyle/>
          <a:p>
            <a:r>
              <a:rPr lang="en-US" dirty="0"/>
              <a:t>Biological parameters of predatory behavior are poorly studied.</a:t>
            </a:r>
          </a:p>
          <a:p>
            <a:r>
              <a:rPr lang="en-US" i="1" dirty="0"/>
              <a:t>Glaucus</a:t>
            </a:r>
            <a:r>
              <a:rPr lang="en-US" dirty="0"/>
              <a:t> possibly capable of some powered movement and </a:t>
            </a:r>
            <a:r>
              <a:rPr lang="en-US" dirty="0" err="1"/>
              <a:t>chemodetection</a:t>
            </a:r>
            <a:r>
              <a:rPr lang="en-US" dirty="0"/>
              <a:t> of prey.</a:t>
            </a:r>
          </a:p>
          <a:p>
            <a:endParaRPr lang="en-US" dirty="0"/>
          </a:p>
          <a:p>
            <a:pPr marL="0" indent="0">
              <a:buNone/>
            </a:pPr>
            <a:endParaRPr lang="en-US" dirty="0"/>
          </a:p>
        </p:txBody>
      </p:sp>
      <p:pic>
        <p:nvPicPr>
          <p:cNvPr id="4" name="Picture 3">
            <a:extLst>
              <a:ext uri="{FF2B5EF4-FFF2-40B4-BE49-F238E27FC236}">
                <a16:creationId xmlns:a16="http://schemas.microsoft.com/office/drawing/2014/main" id="{2602AF7C-48F2-2E4F-5720-D9E22A22F0B3}"/>
              </a:ext>
            </a:extLst>
          </p:cNvPr>
          <p:cNvPicPr>
            <a:picLocks noChangeAspect="1"/>
          </p:cNvPicPr>
          <p:nvPr/>
        </p:nvPicPr>
        <p:blipFill rotWithShape="1">
          <a:blip r:embed="rId3"/>
          <a:srcRect l="12456" t="12566" r="7484" b="15500"/>
          <a:stretch/>
        </p:blipFill>
        <p:spPr>
          <a:xfrm>
            <a:off x="5703683" y="723900"/>
            <a:ext cx="5620976" cy="5050426"/>
          </a:xfrm>
          <a:prstGeom prst="rect">
            <a:avLst/>
          </a:prstGeom>
          <a:ln w="15875">
            <a:solidFill>
              <a:schemeClr val="tx1"/>
            </a:solidFill>
          </a:ln>
        </p:spPr>
      </p:pic>
      <p:sp>
        <p:nvSpPr>
          <p:cNvPr id="5" name="Rectangle 4">
            <a:extLst>
              <a:ext uri="{FF2B5EF4-FFF2-40B4-BE49-F238E27FC236}">
                <a16:creationId xmlns:a16="http://schemas.microsoft.com/office/drawing/2014/main" id="{382FA12D-3D73-E276-8D44-48CAD0B0F31A}"/>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8353282-A6DC-73CB-6901-E1692CD2BEA4}"/>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E5B3C7F-A678-A9E1-E8BA-F5B39A4CB6E6}"/>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EBAC46-4AC8-715C-E9A2-73C360A98FAE}"/>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989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12D0-7735-979D-638F-8215CE1D785E}"/>
              </a:ext>
            </a:extLst>
          </p:cNvPr>
          <p:cNvSpPr>
            <a:spLocks noGrp="1"/>
          </p:cNvSpPr>
          <p:nvPr>
            <p:ph type="title"/>
          </p:nvPr>
        </p:nvSpPr>
        <p:spPr/>
        <p:txBody>
          <a:bodyPr/>
          <a:lstStyle/>
          <a:p>
            <a:r>
              <a:rPr lang="en-US" dirty="0"/>
              <a:t>A single model run</a:t>
            </a:r>
          </a:p>
        </p:txBody>
      </p:sp>
      <p:sp>
        <p:nvSpPr>
          <p:cNvPr id="4" name="Rectangle 3">
            <a:extLst>
              <a:ext uri="{FF2B5EF4-FFF2-40B4-BE49-F238E27FC236}">
                <a16:creationId xmlns:a16="http://schemas.microsoft.com/office/drawing/2014/main" id="{1FFFD0ED-BA42-5BDC-8920-236D967A8BE4}"/>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40C5992-C1E2-4DAA-C94A-C8DD71C429C9}"/>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AA8576B-34D3-0C53-72E1-032C21AF8371}"/>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B134D38-7B75-4494-20CB-7643221B3B52}"/>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19D89F3-0AE3-28FB-0A22-0D63AE3C6A17}"/>
              </a:ext>
            </a:extLst>
          </p:cNvPr>
          <p:cNvPicPr>
            <a:picLocks noChangeAspect="1"/>
          </p:cNvPicPr>
          <p:nvPr/>
        </p:nvPicPr>
        <p:blipFill rotWithShape="1">
          <a:blip r:embed="rId3"/>
          <a:srcRect l="12295" t="12132" r="9026" b="17162"/>
          <a:stretch/>
        </p:blipFill>
        <p:spPr>
          <a:xfrm>
            <a:off x="6206991" y="1147311"/>
            <a:ext cx="5346119" cy="4788593"/>
          </a:xfrm>
          <a:prstGeom prst="rect">
            <a:avLst/>
          </a:prstGeom>
          <a:ln w="15875">
            <a:solidFill>
              <a:schemeClr val="tx1"/>
            </a:solidFill>
          </a:ln>
        </p:spPr>
      </p:pic>
      <p:sp>
        <p:nvSpPr>
          <p:cNvPr id="3" name="TextBox 2">
            <a:extLst>
              <a:ext uri="{FF2B5EF4-FFF2-40B4-BE49-F238E27FC236}">
                <a16:creationId xmlns:a16="http://schemas.microsoft.com/office/drawing/2014/main" id="{5A26F762-5987-DED3-CB20-62C89D4BE4DA}"/>
              </a:ext>
            </a:extLst>
          </p:cNvPr>
          <p:cNvSpPr txBox="1"/>
          <p:nvPr/>
        </p:nvSpPr>
        <p:spPr>
          <a:xfrm>
            <a:off x="805296" y="2709854"/>
            <a:ext cx="5417252" cy="3416320"/>
          </a:xfrm>
          <a:prstGeom prst="rect">
            <a:avLst/>
          </a:prstGeom>
          <a:noFill/>
        </p:spPr>
        <p:txBody>
          <a:bodyPr wrap="none" rtlCol="0">
            <a:spAutoFit/>
          </a:bodyPr>
          <a:lstStyle/>
          <a:p>
            <a:pPr marL="285750" indent="-285750">
              <a:buFont typeface="Arial" panose="020B0604020202020204" pitchFamily="34" charset="0"/>
              <a:buChar char="•"/>
            </a:pPr>
            <a:r>
              <a:rPr lang="en-US" dirty="0"/>
              <a:t>500 hours</a:t>
            </a:r>
          </a:p>
          <a:p>
            <a:endParaRPr lang="en-US" dirty="0"/>
          </a:p>
          <a:p>
            <a:pPr marL="285750" indent="-285750">
              <a:buFont typeface="Arial" panose="020B0604020202020204" pitchFamily="34" charset="0"/>
              <a:buChar char="•"/>
            </a:pPr>
            <a:r>
              <a:rPr lang="en-US" dirty="0"/>
              <a:t>Strength and direction of physical forces stochastic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response to physical forces subject </a:t>
            </a:r>
          </a:p>
          <a:p>
            <a:r>
              <a:rPr lang="en-US" dirty="0"/>
              <a:t>     to variability (e.g. due to size, waves)</a:t>
            </a:r>
          </a:p>
          <a:p>
            <a:endParaRPr lang="en-US" dirty="0"/>
          </a:p>
          <a:p>
            <a:pPr marL="285750" indent="-285750">
              <a:buFont typeface="Arial" panose="020B0604020202020204" pitchFamily="34" charset="0"/>
              <a:buChar char="•"/>
            </a:pPr>
            <a:r>
              <a:rPr lang="en-US" dirty="0"/>
              <a:t>250 </a:t>
            </a:r>
            <a:r>
              <a:rPr lang="en-US" i="1" dirty="0"/>
              <a:t>Glaucus </a:t>
            </a:r>
            <a:r>
              <a:rPr lang="en-US" dirty="0"/>
              <a:t>and variable densities of </a:t>
            </a:r>
            <a:r>
              <a:rPr lang="en-US" i="1" dirty="0" err="1"/>
              <a:t>Physalia</a:t>
            </a: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dirty="0"/>
              <a:t>100km x 10km grid</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2D619457-8C06-E8DB-B660-CE1A699947F9}"/>
              </a:ext>
            </a:extLst>
          </p:cNvPr>
          <p:cNvSpPr/>
          <p:nvPr/>
        </p:nvSpPr>
        <p:spPr>
          <a:xfrm>
            <a:off x="6205657" y="1147311"/>
            <a:ext cx="181702" cy="47736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385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FE8A-CFCE-7409-A92B-00C4FC1CEC23}"/>
              </a:ext>
            </a:extLst>
          </p:cNvPr>
          <p:cNvSpPr>
            <a:spLocks noGrp="1"/>
          </p:cNvSpPr>
          <p:nvPr>
            <p:ph type="title"/>
          </p:nvPr>
        </p:nvSpPr>
        <p:spPr/>
        <p:txBody>
          <a:bodyPr/>
          <a:lstStyle/>
          <a:p>
            <a:r>
              <a:rPr lang="en-US" dirty="0"/>
              <a:t>Simulating the blue fleet</a:t>
            </a:r>
          </a:p>
        </p:txBody>
      </p:sp>
      <p:sp>
        <p:nvSpPr>
          <p:cNvPr id="4" name="Rectangle 3">
            <a:extLst>
              <a:ext uri="{FF2B5EF4-FFF2-40B4-BE49-F238E27FC236}">
                <a16:creationId xmlns:a16="http://schemas.microsoft.com/office/drawing/2014/main" id="{5F9E35E4-6600-4252-0A64-47F04A9DBC7E}"/>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6DB929-7EC1-891D-DFEC-BF51BB049D6C}"/>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6FF112A-D4AF-A21E-53CA-A775DFDAFB20}"/>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D384D2-8ED4-B703-98F5-2DD352C9E2B9}"/>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8D09F4EC-8FD9-95CF-5EA1-C1AC99C85A10}"/>
              </a:ext>
            </a:extLst>
          </p:cNvPr>
          <p:cNvSpPr/>
          <p:nvPr/>
        </p:nvSpPr>
        <p:spPr>
          <a:xfrm rot="19743545">
            <a:off x="2329530" y="2651794"/>
            <a:ext cx="1769768" cy="3117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4" name="Picture 13" descr="A computer screen with a cube on it&#10;&#10;Description automatically generated with low confidence">
            <a:extLst>
              <a:ext uri="{FF2B5EF4-FFF2-40B4-BE49-F238E27FC236}">
                <a16:creationId xmlns:a16="http://schemas.microsoft.com/office/drawing/2014/main" id="{3BFC153D-2109-8ED2-FE97-BC11C0F42EF9}"/>
              </a:ext>
            </a:extLst>
          </p:cNvPr>
          <p:cNvPicPr>
            <a:picLocks noChangeAspect="1"/>
          </p:cNvPicPr>
          <p:nvPr/>
        </p:nvPicPr>
        <p:blipFill rotWithShape="1">
          <a:blip r:embed="rId3"/>
          <a:srcRect l="14021" t="11379" r="11015" b="9280"/>
          <a:stretch/>
        </p:blipFill>
        <p:spPr>
          <a:xfrm>
            <a:off x="700636" y="3004555"/>
            <a:ext cx="1685109" cy="1461059"/>
          </a:xfrm>
          <a:prstGeom prst="rect">
            <a:avLst/>
          </a:prstGeom>
        </p:spPr>
      </p:pic>
      <p:sp>
        <p:nvSpPr>
          <p:cNvPr id="16" name="Right Arrow 15">
            <a:extLst>
              <a:ext uri="{FF2B5EF4-FFF2-40B4-BE49-F238E27FC236}">
                <a16:creationId xmlns:a16="http://schemas.microsoft.com/office/drawing/2014/main" id="{0FA593FA-F12D-8717-260E-8751F7FE8429}"/>
              </a:ext>
            </a:extLst>
          </p:cNvPr>
          <p:cNvSpPr/>
          <p:nvPr/>
        </p:nvSpPr>
        <p:spPr>
          <a:xfrm rot="2619878">
            <a:off x="2372943" y="4560603"/>
            <a:ext cx="1157517" cy="310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97515B-3E20-DA0C-2B11-5DDA87A5E775}"/>
              </a:ext>
            </a:extLst>
          </p:cNvPr>
          <p:cNvSpPr txBox="1"/>
          <p:nvPr/>
        </p:nvSpPr>
        <p:spPr>
          <a:xfrm>
            <a:off x="2193994" y="1836067"/>
            <a:ext cx="1112805" cy="646331"/>
          </a:xfrm>
          <a:prstGeom prst="rect">
            <a:avLst/>
          </a:prstGeom>
          <a:noFill/>
        </p:spPr>
        <p:txBody>
          <a:bodyPr wrap="square" rtlCol="0">
            <a:spAutoFit/>
          </a:bodyPr>
          <a:lstStyle/>
          <a:p>
            <a:r>
              <a:rPr lang="en-US" b="1" dirty="0"/>
              <a:t>Beaching</a:t>
            </a:r>
          </a:p>
          <a:p>
            <a:endParaRPr lang="en-US" dirty="0"/>
          </a:p>
        </p:txBody>
      </p:sp>
      <p:sp>
        <p:nvSpPr>
          <p:cNvPr id="18" name="TextBox 17">
            <a:extLst>
              <a:ext uri="{FF2B5EF4-FFF2-40B4-BE49-F238E27FC236}">
                <a16:creationId xmlns:a16="http://schemas.microsoft.com/office/drawing/2014/main" id="{39E37B42-FBA7-8A86-B3A3-D13A3FDB6940}"/>
              </a:ext>
            </a:extLst>
          </p:cNvPr>
          <p:cNvSpPr txBox="1"/>
          <p:nvPr/>
        </p:nvSpPr>
        <p:spPr>
          <a:xfrm>
            <a:off x="2335022" y="5654736"/>
            <a:ext cx="2023054" cy="369332"/>
          </a:xfrm>
          <a:prstGeom prst="rect">
            <a:avLst/>
          </a:prstGeom>
          <a:noFill/>
        </p:spPr>
        <p:txBody>
          <a:bodyPr wrap="square" rtlCol="0">
            <a:spAutoFit/>
          </a:bodyPr>
          <a:lstStyle/>
          <a:p>
            <a:r>
              <a:rPr lang="en-US" b="1" dirty="0"/>
              <a:t>Predator Behavior</a:t>
            </a:r>
          </a:p>
        </p:txBody>
      </p:sp>
      <p:sp>
        <p:nvSpPr>
          <p:cNvPr id="20" name="Rounded Rectangle 19">
            <a:extLst>
              <a:ext uri="{FF2B5EF4-FFF2-40B4-BE49-F238E27FC236}">
                <a16:creationId xmlns:a16="http://schemas.microsoft.com/office/drawing/2014/main" id="{70E408B0-BA89-1372-852B-7F092FA16F8D}"/>
              </a:ext>
            </a:extLst>
          </p:cNvPr>
          <p:cNvSpPr/>
          <p:nvPr/>
        </p:nvSpPr>
        <p:spPr>
          <a:xfrm>
            <a:off x="4161022" y="1745077"/>
            <a:ext cx="3211377" cy="912073"/>
          </a:xfrm>
          <a:prstGeom prst="roundRect">
            <a:avLst/>
          </a:prstGeom>
          <a:solidFill>
            <a:schemeClr val="tx2">
              <a:lumMod val="10000"/>
              <a:lumOff val="90000"/>
              <a:alpha val="91000"/>
            </a:schemeClr>
          </a:solidFill>
          <a:ln w="349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r>
              <a:rPr lang="en-US" sz="1400" dirty="0"/>
              <a:t>32 Model Runs</a:t>
            </a:r>
          </a:p>
        </p:txBody>
      </p:sp>
      <p:sp>
        <p:nvSpPr>
          <p:cNvPr id="29" name="Rounded Rectangle 28">
            <a:extLst>
              <a:ext uri="{FF2B5EF4-FFF2-40B4-BE49-F238E27FC236}">
                <a16:creationId xmlns:a16="http://schemas.microsoft.com/office/drawing/2014/main" id="{18A033C2-F0CB-058C-D233-AF819EBE8E99}"/>
              </a:ext>
            </a:extLst>
          </p:cNvPr>
          <p:cNvSpPr/>
          <p:nvPr/>
        </p:nvSpPr>
        <p:spPr>
          <a:xfrm>
            <a:off x="3550921" y="4647697"/>
            <a:ext cx="3918140" cy="817659"/>
          </a:xfrm>
          <a:prstGeom prst="roundRect">
            <a:avLst/>
          </a:prstGeom>
          <a:solidFill>
            <a:schemeClr val="tx2">
              <a:lumMod val="10000"/>
              <a:lumOff val="9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1" name="TextBox 30">
            <a:extLst>
              <a:ext uri="{FF2B5EF4-FFF2-40B4-BE49-F238E27FC236}">
                <a16:creationId xmlns:a16="http://schemas.microsoft.com/office/drawing/2014/main" id="{7CA0A91E-3BD6-C746-51F9-08DA74295E33}"/>
              </a:ext>
            </a:extLst>
          </p:cNvPr>
          <p:cNvSpPr txBox="1"/>
          <p:nvPr/>
        </p:nvSpPr>
        <p:spPr>
          <a:xfrm>
            <a:off x="515713" y="4678689"/>
            <a:ext cx="2166812" cy="307777"/>
          </a:xfrm>
          <a:prstGeom prst="rect">
            <a:avLst/>
          </a:prstGeom>
          <a:noFill/>
        </p:spPr>
        <p:txBody>
          <a:bodyPr wrap="none" rtlCol="0">
            <a:spAutoFit/>
          </a:bodyPr>
          <a:lstStyle/>
          <a:p>
            <a:r>
              <a:rPr lang="en-US" sz="1400" dirty="0"/>
              <a:t>1 Simulation = 500 hours </a:t>
            </a:r>
          </a:p>
        </p:txBody>
      </p:sp>
      <p:sp>
        <p:nvSpPr>
          <p:cNvPr id="35" name="Right Arrow 34">
            <a:extLst>
              <a:ext uri="{FF2B5EF4-FFF2-40B4-BE49-F238E27FC236}">
                <a16:creationId xmlns:a16="http://schemas.microsoft.com/office/drawing/2014/main" id="{36FFAB71-F3B1-C52E-27E3-72E4E3E08308}"/>
              </a:ext>
            </a:extLst>
          </p:cNvPr>
          <p:cNvSpPr/>
          <p:nvPr/>
        </p:nvSpPr>
        <p:spPr>
          <a:xfrm>
            <a:off x="7578032" y="4969027"/>
            <a:ext cx="522175" cy="1706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34645605-FD7A-428C-CFD5-8D1E79EDD19C}"/>
              </a:ext>
            </a:extLst>
          </p:cNvPr>
          <p:cNvSpPr/>
          <p:nvPr/>
        </p:nvSpPr>
        <p:spPr>
          <a:xfrm>
            <a:off x="8170959" y="4662914"/>
            <a:ext cx="3443289" cy="731137"/>
          </a:xfrm>
          <a:prstGeom prst="roundRect">
            <a:avLst/>
          </a:prstGeom>
          <a:solidFill>
            <a:schemeClr val="tx2">
              <a:lumMod val="10000"/>
              <a:lumOff val="9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A6CDBFF0-7594-1C42-EFF4-627CD1AB1FC3}"/>
              </a:ext>
            </a:extLst>
          </p:cNvPr>
          <p:cNvSpPr txBox="1"/>
          <p:nvPr/>
        </p:nvSpPr>
        <p:spPr>
          <a:xfrm>
            <a:off x="8227852" y="4721079"/>
            <a:ext cx="3991443" cy="584775"/>
          </a:xfrm>
          <a:prstGeom prst="rect">
            <a:avLst/>
          </a:prstGeom>
          <a:noFill/>
        </p:spPr>
        <p:txBody>
          <a:bodyPr wrap="square" rtlCol="0">
            <a:spAutoFit/>
          </a:bodyPr>
          <a:lstStyle/>
          <a:p>
            <a:r>
              <a:rPr lang="en-US" sz="1600" dirty="0"/>
              <a:t>3 sub-models with prey density of </a:t>
            </a:r>
          </a:p>
          <a:p>
            <a:r>
              <a:rPr lang="en-US" sz="1600" dirty="0"/>
              <a:t>1, 3 and 5x predator densities</a:t>
            </a:r>
          </a:p>
        </p:txBody>
      </p:sp>
      <p:sp>
        <p:nvSpPr>
          <p:cNvPr id="3" name="TextBox 2">
            <a:extLst>
              <a:ext uri="{FF2B5EF4-FFF2-40B4-BE49-F238E27FC236}">
                <a16:creationId xmlns:a16="http://schemas.microsoft.com/office/drawing/2014/main" id="{91FC0A9D-A526-A412-0378-98AF6146A31F}"/>
              </a:ext>
            </a:extLst>
          </p:cNvPr>
          <p:cNvSpPr txBox="1"/>
          <p:nvPr/>
        </p:nvSpPr>
        <p:spPr>
          <a:xfrm>
            <a:off x="4291457" y="1849679"/>
            <a:ext cx="3052182" cy="369332"/>
          </a:xfrm>
          <a:prstGeom prst="rect">
            <a:avLst/>
          </a:prstGeom>
          <a:noFill/>
        </p:spPr>
        <p:txBody>
          <a:bodyPr wrap="none" rtlCol="0">
            <a:spAutoFit/>
          </a:bodyPr>
          <a:lstStyle/>
          <a:p>
            <a:r>
              <a:rPr lang="en-US" dirty="0"/>
              <a:t>Stochastic wind and currents</a:t>
            </a:r>
          </a:p>
        </p:txBody>
      </p:sp>
      <p:sp>
        <p:nvSpPr>
          <p:cNvPr id="10" name="TextBox 9">
            <a:extLst>
              <a:ext uri="{FF2B5EF4-FFF2-40B4-BE49-F238E27FC236}">
                <a16:creationId xmlns:a16="http://schemas.microsoft.com/office/drawing/2014/main" id="{401AE718-637D-AD7A-1B88-6AAED179550E}"/>
              </a:ext>
            </a:extLst>
          </p:cNvPr>
          <p:cNvSpPr txBox="1"/>
          <p:nvPr/>
        </p:nvSpPr>
        <p:spPr>
          <a:xfrm>
            <a:off x="7450914" y="2067408"/>
            <a:ext cx="2306465" cy="369332"/>
          </a:xfrm>
          <a:prstGeom prst="rect">
            <a:avLst/>
          </a:prstGeom>
          <a:noFill/>
        </p:spPr>
        <p:txBody>
          <a:bodyPr wrap="none" rtlCol="0">
            <a:spAutoFit/>
          </a:bodyPr>
          <a:lstStyle/>
          <a:p>
            <a:r>
              <a:rPr lang="en-US" dirty="0"/>
              <a:t>Total: </a:t>
            </a:r>
            <a:r>
              <a:rPr lang="en-US" b="1" dirty="0"/>
              <a:t>32 Simulations</a:t>
            </a:r>
          </a:p>
        </p:txBody>
      </p:sp>
      <p:sp>
        <p:nvSpPr>
          <p:cNvPr id="11" name="TextBox 10">
            <a:extLst>
              <a:ext uri="{FF2B5EF4-FFF2-40B4-BE49-F238E27FC236}">
                <a16:creationId xmlns:a16="http://schemas.microsoft.com/office/drawing/2014/main" id="{861B305C-8875-482C-50B3-99040CB5A69C}"/>
              </a:ext>
            </a:extLst>
          </p:cNvPr>
          <p:cNvSpPr txBox="1"/>
          <p:nvPr/>
        </p:nvSpPr>
        <p:spPr>
          <a:xfrm>
            <a:off x="8441398" y="4195173"/>
            <a:ext cx="2663934" cy="369332"/>
          </a:xfrm>
          <a:prstGeom prst="rect">
            <a:avLst/>
          </a:prstGeom>
          <a:noFill/>
        </p:spPr>
        <p:txBody>
          <a:bodyPr wrap="none" rtlCol="0">
            <a:spAutoFit/>
          </a:bodyPr>
          <a:lstStyle/>
          <a:p>
            <a:r>
              <a:rPr lang="en-US" dirty="0"/>
              <a:t>Total: </a:t>
            </a:r>
            <a:r>
              <a:rPr lang="en-US" b="1" dirty="0"/>
              <a:t>3 x 50 Simulations</a:t>
            </a:r>
          </a:p>
        </p:txBody>
      </p:sp>
      <p:sp>
        <p:nvSpPr>
          <p:cNvPr id="19" name="TextBox 18">
            <a:extLst>
              <a:ext uri="{FF2B5EF4-FFF2-40B4-BE49-F238E27FC236}">
                <a16:creationId xmlns:a16="http://schemas.microsoft.com/office/drawing/2014/main" id="{5C203247-0E10-8F12-8B78-D8544AC36943}"/>
              </a:ext>
            </a:extLst>
          </p:cNvPr>
          <p:cNvSpPr txBox="1"/>
          <p:nvPr/>
        </p:nvSpPr>
        <p:spPr>
          <a:xfrm>
            <a:off x="3612188" y="4678689"/>
            <a:ext cx="3697102" cy="738664"/>
          </a:xfrm>
          <a:prstGeom prst="rect">
            <a:avLst/>
          </a:prstGeom>
          <a:noFill/>
        </p:spPr>
        <p:txBody>
          <a:bodyPr wrap="none" rtlCol="0">
            <a:spAutoFit/>
          </a:bodyPr>
          <a:lstStyle/>
          <a:p>
            <a:r>
              <a:rPr lang="en-US" sz="1400" dirty="0"/>
              <a:t>Sample 50 values for Chemo-detection ranges </a:t>
            </a:r>
          </a:p>
          <a:p>
            <a:r>
              <a:rPr lang="en-US" sz="1400" dirty="0"/>
              <a:t>and Swimming speeds between 0 – 20 meters </a:t>
            </a:r>
          </a:p>
          <a:p>
            <a:r>
              <a:rPr lang="en-US" sz="1400" dirty="0"/>
              <a:t>(Latin Square Design)</a:t>
            </a:r>
          </a:p>
        </p:txBody>
      </p:sp>
    </p:spTree>
    <p:extLst>
      <p:ext uri="{BB962C8B-B14F-4D97-AF65-F5344CB8AC3E}">
        <p14:creationId xmlns:p14="http://schemas.microsoft.com/office/powerpoint/2010/main" val="138386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6B3D-5C6A-8265-4940-5C2379CCA579}"/>
              </a:ext>
            </a:extLst>
          </p:cNvPr>
          <p:cNvSpPr>
            <a:spLocks noGrp="1"/>
          </p:cNvSpPr>
          <p:nvPr>
            <p:ph type="title"/>
          </p:nvPr>
        </p:nvSpPr>
        <p:spPr/>
        <p:txBody>
          <a:bodyPr/>
          <a:lstStyle/>
          <a:p>
            <a:r>
              <a:rPr lang="en-US" dirty="0" err="1"/>
              <a:t>MaiN</a:t>
            </a:r>
            <a:r>
              <a:rPr lang="en-US" dirty="0"/>
              <a:t> RESULTS</a:t>
            </a:r>
          </a:p>
        </p:txBody>
      </p:sp>
      <p:sp>
        <p:nvSpPr>
          <p:cNvPr id="3" name="Content Placeholder 2">
            <a:extLst>
              <a:ext uri="{FF2B5EF4-FFF2-40B4-BE49-F238E27FC236}">
                <a16:creationId xmlns:a16="http://schemas.microsoft.com/office/drawing/2014/main" id="{919C90A1-F265-10A5-9CF0-1DB4238D4D03}"/>
              </a:ext>
            </a:extLst>
          </p:cNvPr>
          <p:cNvSpPr>
            <a:spLocks noGrp="1"/>
          </p:cNvSpPr>
          <p:nvPr>
            <p:ph idx="1"/>
          </p:nvPr>
        </p:nvSpPr>
        <p:spPr>
          <a:xfrm>
            <a:off x="4162926" y="1482209"/>
            <a:ext cx="10691265" cy="3636088"/>
          </a:xfrm>
        </p:spPr>
        <p:txBody>
          <a:bodyPr/>
          <a:lstStyle/>
          <a:p>
            <a:pPr marL="0" indent="0">
              <a:buNone/>
            </a:pPr>
            <a:r>
              <a:rPr lang="en-US" b="1" dirty="0"/>
              <a:t>Beaching Probabilities over time</a:t>
            </a:r>
          </a:p>
        </p:txBody>
      </p:sp>
      <p:sp>
        <p:nvSpPr>
          <p:cNvPr id="4" name="Rectangle 3">
            <a:extLst>
              <a:ext uri="{FF2B5EF4-FFF2-40B4-BE49-F238E27FC236}">
                <a16:creationId xmlns:a16="http://schemas.microsoft.com/office/drawing/2014/main" id="{8FE4D125-740E-A68B-A905-10C7F8485AD0}"/>
              </a:ext>
            </a:extLst>
          </p:cNvPr>
          <p:cNvSpPr/>
          <p:nvPr/>
        </p:nvSpPr>
        <p:spPr>
          <a:xfrm>
            <a:off x="2598" y="0"/>
            <a:ext cx="12192000" cy="461818"/>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9809DA-5575-8C2A-5575-06FCE4AF1D6C}"/>
              </a:ext>
            </a:extLst>
          </p:cNvPr>
          <p:cNvSpPr/>
          <p:nvPr/>
        </p:nvSpPr>
        <p:spPr>
          <a:xfrm>
            <a:off x="0" y="6257636"/>
            <a:ext cx="12192000" cy="600364"/>
          </a:xfrm>
          <a:prstGeom prst="rect">
            <a:avLst/>
          </a:prstGeom>
          <a:solidFill>
            <a:srgbClr val="170C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B7D17DC-EDB3-54B4-70DC-F5363324D96F}"/>
              </a:ext>
            </a:extLst>
          </p:cNvPr>
          <p:cNvSpPr/>
          <p:nvPr/>
        </p:nvSpPr>
        <p:spPr>
          <a:xfrm>
            <a:off x="0" y="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33133FF-1845-823B-D1F9-2814C2D48DF6}"/>
              </a:ext>
            </a:extLst>
          </p:cNvPr>
          <p:cNvSpPr/>
          <p:nvPr/>
        </p:nvSpPr>
        <p:spPr>
          <a:xfrm>
            <a:off x="11721523" y="152400"/>
            <a:ext cx="475673" cy="6705600"/>
          </a:xfrm>
          <a:prstGeom prst="rect">
            <a:avLst/>
          </a:prstGeom>
          <a:solidFill>
            <a:srgbClr val="170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FD4A174-C67A-EBBC-437A-1FBB0FE2AEE0}"/>
              </a:ext>
            </a:extLst>
          </p:cNvPr>
          <p:cNvPicPr>
            <a:picLocks noChangeAspect="1"/>
          </p:cNvPicPr>
          <p:nvPr/>
        </p:nvPicPr>
        <p:blipFill>
          <a:blip r:embed="rId3"/>
          <a:stretch>
            <a:fillRect/>
          </a:stretch>
        </p:blipFill>
        <p:spPr>
          <a:xfrm>
            <a:off x="983412" y="1453555"/>
            <a:ext cx="4804080" cy="4804080"/>
          </a:xfrm>
          <a:prstGeom prst="rect">
            <a:avLst/>
          </a:prstGeom>
        </p:spPr>
      </p:pic>
      <p:pic>
        <p:nvPicPr>
          <p:cNvPr id="13" name="Picture 12">
            <a:extLst>
              <a:ext uri="{FF2B5EF4-FFF2-40B4-BE49-F238E27FC236}">
                <a16:creationId xmlns:a16="http://schemas.microsoft.com/office/drawing/2014/main" id="{25EE4319-49FB-E2A7-F632-184EEE93D7EF}"/>
              </a:ext>
            </a:extLst>
          </p:cNvPr>
          <p:cNvPicPr>
            <a:picLocks noChangeAspect="1"/>
          </p:cNvPicPr>
          <p:nvPr/>
        </p:nvPicPr>
        <p:blipFill>
          <a:blip r:embed="rId4"/>
          <a:srcRect/>
          <a:stretch/>
        </p:blipFill>
        <p:spPr>
          <a:xfrm>
            <a:off x="6187655" y="1453554"/>
            <a:ext cx="4804081" cy="4804081"/>
          </a:xfrm>
          <a:prstGeom prst="rect">
            <a:avLst/>
          </a:prstGeom>
        </p:spPr>
      </p:pic>
    </p:spTree>
    <p:extLst>
      <p:ext uri="{BB962C8B-B14F-4D97-AF65-F5344CB8AC3E}">
        <p14:creationId xmlns:p14="http://schemas.microsoft.com/office/powerpoint/2010/main" val="291268376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4676</TotalTime>
  <Words>1765</Words>
  <Application>Microsoft Macintosh PowerPoint</Application>
  <PresentationFormat>Widescreen</PresentationFormat>
  <Paragraphs>102</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Calisto MT</vt:lpstr>
      <vt:lpstr>Google Sans</vt:lpstr>
      <vt:lpstr>Univers Condensed</vt:lpstr>
      <vt:lpstr>ChronicleVTI</vt:lpstr>
      <vt:lpstr>Predators, Prey and Strandings</vt:lpstr>
      <vt:lpstr>Drifting in the wind AND CURRENTS</vt:lpstr>
      <vt:lpstr>A THOUGHT-PROVOKING find</vt:lpstr>
      <vt:lpstr>Building the model: the agents</vt:lpstr>
      <vt:lpstr>Physically-driven movement</vt:lpstr>
      <vt:lpstr>BEHAVIOURAL-driven movement</vt:lpstr>
      <vt:lpstr>A single model run</vt:lpstr>
      <vt:lpstr>Simulating the blue fleet</vt:lpstr>
      <vt:lpstr>MaiN RESULTS</vt:lpstr>
      <vt:lpstr>MaiN RESULTS</vt:lpstr>
      <vt:lpstr>Concluding statements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Predators, Prey and Strandings</dc:title>
  <dc:creator>Johannes Sassen</dc:creator>
  <cp:lastModifiedBy>Johannes Sassen</cp:lastModifiedBy>
  <cp:revision>172</cp:revision>
  <dcterms:created xsi:type="dcterms:W3CDTF">2023-05-04T10:00:07Z</dcterms:created>
  <dcterms:modified xsi:type="dcterms:W3CDTF">2023-05-16T23:44:38Z</dcterms:modified>
</cp:coreProperties>
</file>